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40"/>
  </p:notesMasterIdLst>
  <p:handoutMasterIdLst>
    <p:handoutMasterId r:id="rId41"/>
  </p:handoutMasterIdLst>
  <p:sldIdLst>
    <p:sldId id="256" r:id="rId5"/>
    <p:sldId id="711" r:id="rId6"/>
    <p:sldId id="712" r:id="rId7"/>
    <p:sldId id="715" r:id="rId8"/>
    <p:sldId id="716" r:id="rId9"/>
    <p:sldId id="767" r:id="rId10"/>
    <p:sldId id="774" r:id="rId11"/>
    <p:sldId id="792" r:id="rId12"/>
    <p:sldId id="777" r:id="rId13"/>
    <p:sldId id="793" r:id="rId14"/>
    <p:sldId id="794" r:id="rId15"/>
    <p:sldId id="795" r:id="rId16"/>
    <p:sldId id="797" r:id="rId17"/>
    <p:sldId id="798" r:id="rId18"/>
    <p:sldId id="799" r:id="rId19"/>
    <p:sldId id="803" r:id="rId20"/>
    <p:sldId id="804" r:id="rId21"/>
    <p:sldId id="805" r:id="rId22"/>
    <p:sldId id="801" r:id="rId23"/>
    <p:sldId id="806" r:id="rId24"/>
    <p:sldId id="807" r:id="rId25"/>
    <p:sldId id="808" r:id="rId26"/>
    <p:sldId id="809" r:id="rId27"/>
    <p:sldId id="810" r:id="rId28"/>
    <p:sldId id="819" r:id="rId29"/>
    <p:sldId id="811" r:id="rId30"/>
    <p:sldId id="812" r:id="rId31"/>
    <p:sldId id="813" r:id="rId32"/>
    <p:sldId id="814" r:id="rId33"/>
    <p:sldId id="815" r:id="rId34"/>
    <p:sldId id="816" r:id="rId35"/>
    <p:sldId id="817" r:id="rId36"/>
    <p:sldId id="818" r:id="rId37"/>
    <p:sldId id="820" r:id="rId38"/>
    <p:sldId id="791" r:id="rId39"/>
  </p:sldIdLst>
  <p:sldSz cx="9144000" cy="6858000" type="screen4x3"/>
  <p:notesSz cx="9928225" cy="6797675"/>
  <p:custDataLst>
    <p:tags r:id="rId42"/>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 id="2" name="HP-PC" initials="H" lastIdx="3" clrIdx="1">
    <p:extLst>
      <p:ext uri="{19B8F6BF-5375-455C-9EA6-DF929625EA0E}">
        <p15:presenceInfo xmlns:p15="http://schemas.microsoft.com/office/powerpoint/2012/main" userId="HP-P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DCFD2"/>
    <a:srgbClr val="FF8B8B"/>
    <a:srgbClr val="DE0000"/>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4646" autoAdjust="0"/>
  </p:normalViewPr>
  <p:slideViewPr>
    <p:cSldViewPr>
      <p:cViewPr varScale="1">
        <p:scale>
          <a:sx n="79" d="100"/>
          <a:sy n="79" d="100"/>
        </p:scale>
        <p:origin x="882" y="96"/>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gs" Target="tags/tag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25/07/2017</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7/25/2017</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8555261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0834141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1612030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5964094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21091743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16566404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42564176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6353302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14659823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1470886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4021634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21718723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40605806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23596575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24492216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1515393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29167253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42362466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7220306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3298253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6795948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21748544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34645322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10877647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29582611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1327831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18588200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270613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708389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1172286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1585413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049205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0996626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38848748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slide" Target="../slides/slide19.xml"/><Relationship Id="rId3" Type="http://schemas.openxmlformats.org/officeDocument/2006/relationships/slide" Target="../slides/slide9.xml"/><Relationship Id="rId7" Type="http://schemas.openxmlformats.org/officeDocument/2006/relationships/slide" Target="../slides/slide16.xml"/><Relationship Id="rId2"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 Target="../slides/slide15.xml"/><Relationship Id="rId5" Type="http://schemas.openxmlformats.org/officeDocument/2006/relationships/slide" Target="../slides/slide13.xml"/><Relationship Id="rId4" Type="http://schemas.openxmlformats.org/officeDocument/2006/relationships/slide" Target="../slides/slide34.xml"/><Relationship Id="rId9" Type="http://schemas.openxmlformats.org/officeDocument/2006/relationships/slide" Target="../slides/slide2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70266" y="72008"/>
            <a:ext cx="8859452"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4" name="Round Same Side Corner Rectangle 13">
            <a:hlinkClick r:id="rId2" action="ppaction://hlinksldjump"/>
          </p:cNvPr>
          <p:cNvSpPr/>
          <p:nvPr userDrawn="1"/>
        </p:nvSpPr>
        <p:spPr>
          <a:xfrm>
            <a:off x="8028384" y="620688"/>
            <a:ext cx="864096" cy="3571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Assessment</a:t>
            </a:r>
            <a:endParaRPr lang="en-GB" sz="1000" b="1" dirty="0">
              <a:latin typeface="Arial" panose="020B0604020202020204" pitchFamily="34" charset="0"/>
              <a:cs typeface="Arial" panose="020B0604020202020204" pitchFamily="34" charset="0"/>
            </a:endParaRPr>
          </a:p>
        </p:txBody>
      </p:sp>
      <p:sp>
        <p:nvSpPr>
          <p:cNvPr id="12" name="Round Same Side Corner Rectangle 11">
            <a:hlinkClick r:id="rId3" action="ppaction://hlinksldjump"/>
          </p:cNvPr>
          <p:cNvSpPr/>
          <p:nvPr userDrawn="1"/>
        </p:nvSpPr>
        <p:spPr>
          <a:xfrm>
            <a:off x="217476" y="620688"/>
            <a:ext cx="88099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P8.1 - </a:t>
            </a:r>
            <a:r>
              <a:rPr lang="en-GB" sz="1000" b="1" dirty="0" err="1" smtClean="0">
                <a:latin typeface="Arial" panose="020B0604020202020204" pitchFamily="34" charset="0"/>
                <a:cs typeface="Arial" panose="020B0604020202020204" pitchFamily="34" charset="0"/>
              </a:rPr>
              <a:t>Ansoff</a:t>
            </a:r>
            <a:endParaRPr lang="en-GB" sz="1000" b="1" dirty="0">
              <a:latin typeface="Arial" panose="020B0604020202020204" pitchFamily="34" charset="0"/>
              <a:cs typeface="Arial" panose="020B0604020202020204" pitchFamily="34" charset="0"/>
            </a:endParaRPr>
          </a:p>
        </p:txBody>
      </p:sp>
      <p:sp>
        <p:nvSpPr>
          <p:cNvPr id="10" name="Round Same Side Corner Rectangle 9">
            <a:hlinkClick r:id="rId4" action="ppaction://hlinksldjump"/>
          </p:cNvPr>
          <p:cNvSpPr/>
          <p:nvPr userDrawn="1"/>
        </p:nvSpPr>
        <p:spPr>
          <a:xfrm>
            <a:off x="6301270" y="620688"/>
            <a:ext cx="1656184" cy="357190"/>
          </a:xfrm>
          <a:prstGeom prst="round2SameRect">
            <a:avLst/>
          </a:prstGeom>
          <a:gradFill>
            <a:gsLst>
              <a:gs pos="0">
                <a:srgbClr val="C00000"/>
              </a:gs>
              <a:gs pos="50000">
                <a:srgbClr val="FF0000"/>
              </a:gs>
              <a:gs pos="70000">
                <a:srgbClr val="FF0000"/>
              </a:gs>
              <a:gs pos="100000">
                <a:srgbClr val="FF8B8B"/>
              </a:gs>
            </a:gsLst>
          </a:gradFill>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lvl="0" algn="ctr"/>
            <a:r>
              <a:rPr lang="en-GB" sz="1000" b="1" dirty="0" smtClean="0">
                <a:latin typeface="Arial" panose="020B0604020202020204" pitchFamily="34" charset="0"/>
                <a:cs typeface="Arial" panose="020B0604020202020204" pitchFamily="34" charset="0"/>
              </a:rPr>
              <a:t>M4 – Recommendations</a:t>
            </a:r>
            <a:endParaRPr lang="en-GB" sz="1000" b="1" dirty="0">
              <a:latin typeface="Arial" panose="020B0604020202020204" pitchFamily="34" charset="0"/>
              <a:cs typeface="Arial" panose="020B0604020202020204" pitchFamily="34" charset="0"/>
            </a:endParaRPr>
          </a:p>
        </p:txBody>
      </p:sp>
      <p:sp>
        <p:nvSpPr>
          <p:cNvPr id="11" name="Round Same Side Corner Rectangle 10">
            <a:hlinkClick r:id="rId5" action="ppaction://hlinksldjump"/>
          </p:cNvPr>
          <p:cNvSpPr/>
          <p:nvPr userDrawn="1"/>
        </p:nvSpPr>
        <p:spPr>
          <a:xfrm>
            <a:off x="1169398" y="620688"/>
            <a:ext cx="1013082"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P8.2 - Boston</a:t>
            </a:r>
            <a:endParaRPr lang="en-GB" sz="1000" b="1" dirty="0">
              <a:latin typeface="Arial" panose="020B0604020202020204" pitchFamily="34" charset="0"/>
              <a:cs typeface="Arial" panose="020B0604020202020204" pitchFamily="34" charset="0"/>
            </a:endParaRPr>
          </a:p>
        </p:txBody>
      </p:sp>
      <p:sp>
        <p:nvSpPr>
          <p:cNvPr id="13" name="Round Same Side Corner Rectangle 12">
            <a:hlinkClick r:id="rId6" action="ppaction://hlinksldjump"/>
          </p:cNvPr>
          <p:cNvSpPr/>
          <p:nvPr userDrawn="1"/>
        </p:nvSpPr>
        <p:spPr>
          <a:xfrm>
            <a:off x="2253412" y="620688"/>
            <a:ext cx="936104"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P8.3 - Porter</a:t>
            </a:r>
            <a:endParaRPr lang="en-GB" sz="1000" b="1" dirty="0">
              <a:latin typeface="Arial" panose="020B0604020202020204" pitchFamily="34" charset="0"/>
              <a:cs typeface="Arial" panose="020B0604020202020204" pitchFamily="34" charset="0"/>
            </a:endParaRPr>
          </a:p>
        </p:txBody>
      </p:sp>
      <p:sp>
        <p:nvSpPr>
          <p:cNvPr id="16" name="Round Same Side Corner Rectangle 15">
            <a:hlinkClick r:id="rId7" action="ppaction://hlinksldjump"/>
          </p:cNvPr>
          <p:cNvSpPr/>
          <p:nvPr userDrawn="1"/>
        </p:nvSpPr>
        <p:spPr>
          <a:xfrm>
            <a:off x="3260448" y="620688"/>
            <a:ext cx="1015770"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P8.4 - SWOT</a:t>
            </a:r>
            <a:endParaRPr lang="en-GB" sz="1000" b="1" dirty="0">
              <a:latin typeface="Arial" panose="020B0604020202020204" pitchFamily="34" charset="0"/>
              <a:cs typeface="Arial" panose="020B0604020202020204" pitchFamily="34" charset="0"/>
            </a:endParaRPr>
          </a:p>
        </p:txBody>
      </p:sp>
      <p:sp>
        <p:nvSpPr>
          <p:cNvPr id="17" name="Round Same Side Corner Rectangle 16">
            <a:hlinkClick r:id="rId8" action="ppaction://hlinksldjump"/>
          </p:cNvPr>
          <p:cNvSpPr/>
          <p:nvPr userDrawn="1"/>
        </p:nvSpPr>
        <p:spPr>
          <a:xfrm>
            <a:off x="4347150" y="620688"/>
            <a:ext cx="98232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P8.5 - Pestle</a:t>
            </a:r>
            <a:endParaRPr lang="en-GB" sz="1000" b="1" dirty="0">
              <a:latin typeface="Arial" panose="020B0604020202020204" pitchFamily="34" charset="0"/>
              <a:cs typeface="Arial" panose="020B0604020202020204" pitchFamily="34" charset="0"/>
            </a:endParaRPr>
          </a:p>
        </p:txBody>
      </p:sp>
      <p:sp>
        <p:nvSpPr>
          <p:cNvPr id="18" name="Round Same Side Corner Rectangle 17">
            <a:hlinkClick r:id="rId9" action="ppaction://hlinksldjump"/>
          </p:cNvPr>
          <p:cNvSpPr/>
          <p:nvPr userDrawn="1"/>
        </p:nvSpPr>
        <p:spPr>
          <a:xfrm>
            <a:off x="5400410" y="620688"/>
            <a:ext cx="829928" cy="3571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000" b="1" dirty="0" smtClean="0">
                <a:latin typeface="Arial" panose="020B0604020202020204" pitchFamily="34" charset="0"/>
                <a:cs typeface="Arial" panose="020B0604020202020204" pitchFamily="34" charset="0"/>
              </a:rPr>
              <a:t>P8.6 – 4P’s</a:t>
            </a:r>
            <a:endParaRPr lang="en-GB" sz="10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media" Target="../media/media2.mp4"/><Relationship Id="rId7" Type="http://schemas.openxmlformats.org/officeDocument/2006/relationships/image" Target="../media/image7.gif"/><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13.xml"/><Relationship Id="rId11" Type="http://schemas.openxmlformats.org/officeDocument/2006/relationships/hyperlink" Target="LO5%20-%20Resources/8.2%20-%20Marketing-%20The%20Boston%20Matrix.mp4" TargetMode="External"/><Relationship Id="rId5" Type="http://schemas.openxmlformats.org/officeDocument/2006/relationships/slideLayout" Target="../slideLayouts/slideLayout2.xml"/><Relationship Id="rId10" Type="http://schemas.openxmlformats.org/officeDocument/2006/relationships/hyperlink" Target="LO5%20-%20Resources/8.2%20-%20Boston%20matrix.mp4" TargetMode="External"/><Relationship Id="rId4" Type="http://schemas.openxmlformats.org/officeDocument/2006/relationships/video" Target="../media/media2.mp4"/><Relationship Id="rId9" Type="http://schemas.openxmlformats.org/officeDocument/2006/relationships/image" Target="../media/image9.png"/></Relationships>
</file>

<file path=ppt/slides/_rels/slide14.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media" Target="../media/media2.mp4"/><Relationship Id="rId7" Type="http://schemas.openxmlformats.org/officeDocument/2006/relationships/image" Target="../media/image7.gif"/><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notesSlide" Target="../notesSlides/notesSlide14.xml"/><Relationship Id="rId11" Type="http://schemas.openxmlformats.org/officeDocument/2006/relationships/hyperlink" Target="Resources/Chapter%2002/2.3%20-%20Marketing-%20The%20Boston%20Matrix.mp4" TargetMode="External"/><Relationship Id="rId5" Type="http://schemas.openxmlformats.org/officeDocument/2006/relationships/slideLayout" Target="../slideLayouts/slideLayout2.xml"/><Relationship Id="rId10" Type="http://schemas.openxmlformats.org/officeDocument/2006/relationships/hyperlink" Target="Resources/Chapter%2002/2.3%20-%20Boston%20matrix.mp4" TargetMode="External"/><Relationship Id="rId4" Type="http://schemas.openxmlformats.org/officeDocument/2006/relationships/video" Target="../media/media2.mp4"/><Relationship Id="rId9"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openxmlformats.org/officeDocument/2006/relationships/image" Target="../media/image11.jpeg"/><Relationship Id="rId5" Type="http://schemas.openxmlformats.org/officeDocument/2006/relationships/hyperlink" Target="LO5%20-%20Resources/8.3%20-%20Porter's%20Generic%20Strategies.mp4" TargetMode="Externa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slideLayout" Target="../slideLayouts/slideLayout2.xml"/><Relationship Id="rId7" Type="http://schemas.openxmlformats.org/officeDocument/2006/relationships/image" Target="../media/image13.png"/><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hyperlink" Target="LO5%20-%20Resources/8.4%20-%20SWOT-Analysis.png" TargetMode="External"/><Relationship Id="rId5" Type="http://schemas.openxmlformats.org/officeDocument/2006/relationships/image" Target="../media/image12.jpe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gif"/><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hyperlink" Target="LO5%20-%20Resources/8.5%20-%20UBER.jpg" TargetMode="External"/><Relationship Id="rId3" Type="http://schemas.openxmlformats.org/officeDocument/2006/relationships/slideLayout" Target="../slideLayouts/slideLayout2.xml"/><Relationship Id="rId7" Type="http://schemas.openxmlformats.org/officeDocument/2006/relationships/image" Target="../media/image20.jpe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hyperlink" Target="LO5%20-%20Resources/8.5%20-%20PESTLE%20Analysis.mp4" TargetMode="External"/><Relationship Id="rId5" Type="http://schemas.openxmlformats.org/officeDocument/2006/relationships/image" Target="../media/image19.png"/><Relationship Id="rId4" Type="http://schemas.openxmlformats.org/officeDocument/2006/relationships/notesSlide" Target="../notesSlides/notesSlide19.xml"/><Relationship Id="rId9" Type="http://schemas.openxmlformats.org/officeDocument/2006/relationships/image" Target="../media/image2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LO5%20-%20Resources/8.5%20-%20UBER.jpg" TargetMode="External"/><Relationship Id="rId3" Type="http://schemas.openxmlformats.org/officeDocument/2006/relationships/slideLayout" Target="../slideLayouts/slideLayout2.xml"/><Relationship Id="rId7" Type="http://schemas.openxmlformats.org/officeDocument/2006/relationships/image" Target="../media/image20.jpe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hyperlink" Target="LO5%20-%20Resources/8.5%20-%20PESTLE%20Analysis.mp4" TargetMode="External"/><Relationship Id="rId5" Type="http://schemas.openxmlformats.org/officeDocument/2006/relationships/image" Target="../media/image19.png"/><Relationship Id="rId4" Type="http://schemas.openxmlformats.org/officeDocument/2006/relationships/notesSlide" Target="../notesSlides/notesSlide20.xml"/><Relationship Id="rId9" Type="http://schemas.openxmlformats.org/officeDocument/2006/relationships/image" Target="../media/image21.jpeg"/></Relationships>
</file>

<file path=ppt/slides/_rels/slide21.xml.rels><?xml version="1.0" encoding="UTF-8" standalone="yes"?>
<Relationships xmlns="http://schemas.openxmlformats.org/package/2006/relationships"><Relationship Id="rId8" Type="http://schemas.openxmlformats.org/officeDocument/2006/relationships/hyperlink" Target="LO5%20-%20Resources/8.5%20-%20UBER.jpg" TargetMode="External"/><Relationship Id="rId3" Type="http://schemas.openxmlformats.org/officeDocument/2006/relationships/slideLayout" Target="../slideLayouts/slideLayout2.xml"/><Relationship Id="rId7" Type="http://schemas.openxmlformats.org/officeDocument/2006/relationships/image" Target="../media/image20.jpe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hyperlink" Target="LO5%20-%20Resources/8.5%20-%20PESTLE%20Analysis.mp4" TargetMode="External"/><Relationship Id="rId5" Type="http://schemas.openxmlformats.org/officeDocument/2006/relationships/image" Target="../media/image19.png"/><Relationship Id="rId4" Type="http://schemas.openxmlformats.org/officeDocument/2006/relationships/notesSlide" Target="../notesSlides/notesSlide21.xml"/><Relationship Id="rId9" Type="http://schemas.openxmlformats.org/officeDocument/2006/relationships/image" Target="../media/image21.jpeg"/></Relationships>
</file>

<file path=ppt/slides/_rels/slide22.xml.rels><?xml version="1.0" encoding="UTF-8" standalone="yes"?>
<Relationships xmlns="http://schemas.openxmlformats.org/package/2006/relationships"><Relationship Id="rId8" Type="http://schemas.openxmlformats.org/officeDocument/2006/relationships/hyperlink" Target="LO5%20-%20Resources/8.5%20-%20UBER.jpg" TargetMode="External"/><Relationship Id="rId3" Type="http://schemas.openxmlformats.org/officeDocument/2006/relationships/slideLayout" Target="../slideLayouts/slideLayout2.xml"/><Relationship Id="rId7" Type="http://schemas.openxmlformats.org/officeDocument/2006/relationships/image" Target="../media/image20.jpeg"/><Relationship Id="rId2" Type="http://schemas.openxmlformats.org/officeDocument/2006/relationships/video" Target="../media/media4.mp4"/><Relationship Id="rId1" Type="http://schemas.microsoft.com/office/2007/relationships/media" Target="../media/media4.mp4"/><Relationship Id="rId6" Type="http://schemas.openxmlformats.org/officeDocument/2006/relationships/hyperlink" Target="LO5%20-%20Resources/8.5%20-%20PESTLE%20Analysis.mp4" TargetMode="External"/><Relationship Id="rId5" Type="http://schemas.openxmlformats.org/officeDocument/2006/relationships/image" Target="../media/image19.png"/><Relationship Id="rId4" Type="http://schemas.openxmlformats.org/officeDocument/2006/relationships/notesSlide" Target="../notesSlides/notesSlide22.xml"/><Relationship Id="rId9"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3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hyperlink" Target="LO5%20-%20Resources/8.6%20-%20Dyson%20Marketing%20Mix.docx" TargetMode="External"/><Relationship Id="rId4" Type="http://schemas.openxmlformats.org/officeDocument/2006/relationships/image" Target="../media/image30.jpeg"/></Relationships>
</file>

<file path=ppt/slides/_rels/slide3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6.jpeg"/></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32.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3528" y="5322220"/>
            <a:ext cx="8784976"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LO5 - Be Able To Use Business Tools to Propose Marketing Strategies</a:t>
            </a:r>
            <a:endParaRPr lang="en-GB"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712968"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323528" y="332656"/>
            <a:ext cx="8496944" cy="1631216"/>
          </a:xfrm>
          <a:prstGeom prst="rect">
            <a:avLst/>
          </a:prstGeom>
          <a:noFill/>
        </p:spPr>
        <p:txBody>
          <a:bodyPr wrap="square" rtlCol="0">
            <a:spAutoFit/>
          </a:bodyPr>
          <a:lstStyle/>
          <a:p>
            <a:pPr algn="r"/>
            <a:r>
              <a:rPr lang="en-GB" sz="3200" dirty="0" smtClean="0"/>
              <a:t> </a:t>
            </a:r>
            <a:r>
              <a:rPr lang="en-GB" sz="3200" dirty="0"/>
              <a:t>Cambridge </a:t>
            </a:r>
            <a:r>
              <a:rPr lang="en-GB" sz="3200" b="1" dirty="0" smtClean="0"/>
              <a:t>TECHNICALS- LEVEL </a:t>
            </a:r>
            <a:r>
              <a:rPr lang="en-GB" sz="3200" b="1" dirty="0"/>
              <a:t>3 </a:t>
            </a:r>
            <a:endParaRPr lang="en-GB" sz="3200" b="1" dirty="0" smtClean="0"/>
          </a:p>
          <a:p>
            <a:pPr algn="r"/>
            <a:r>
              <a:rPr lang="en-GB" sz="3400" b="1" dirty="0" smtClean="0"/>
              <a:t>Unit 11 – Accounting Concepts</a:t>
            </a:r>
            <a:br>
              <a:rPr lang="en-GB" sz="3400" b="1" dirty="0" smtClean="0"/>
            </a:br>
            <a:r>
              <a:rPr lang="en-GB" sz="3200" b="1" dirty="0">
                <a:solidFill>
                  <a:schemeClr val="tx1">
                    <a:lumMod val="50000"/>
                    <a:lumOff val="50000"/>
                  </a:schemeClr>
                </a:solidFill>
              </a:rPr>
              <a:t>2016</a:t>
            </a:r>
            <a:r>
              <a:rPr lang="en-GB" sz="3200" b="1" dirty="0" smtClean="0">
                <a:solidFill>
                  <a:schemeClr val="tx1">
                    <a:lumMod val="50000"/>
                    <a:lumOff val="50000"/>
                  </a:schemeClr>
                </a:solidFill>
              </a:rPr>
              <a:t> </a:t>
            </a:r>
            <a:r>
              <a:rPr lang="en-GB" sz="3200" b="1" dirty="0">
                <a:solidFill>
                  <a:schemeClr val="tx1">
                    <a:lumMod val="50000"/>
                    <a:lumOff val="50000"/>
                  </a:schemeClr>
                </a:solidFill>
              </a:rPr>
              <a:t>Specification - H/507/8158 </a:t>
            </a:r>
          </a:p>
        </p:txBody>
      </p:sp>
      <p:pic>
        <p:nvPicPr>
          <p:cNvPr id="6" name="Picture 2" descr="https://clbusiness.files.wordpress.com/2013/03/cropped-lightbulb_business1.jp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211960" y="2037806"/>
            <a:ext cx="4608512" cy="29033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192689" cy="5355312"/>
          </a:xfrm>
          <a:prstGeom prst="rect">
            <a:avLst/>
          </a:prstGeom>
        </p:spPr>
        <p:txBody>
          <a:bodyPr wrap="square">
            <a:spAutoFit/>
          </a:bodyPr>
          <a:lstStyle/>
          <a:p>
            <a:pPr marL="360363" indent="-360363">
              <a:buClr>
                <a:srgbClr val="00B050"/>
              </a:buClr>
              <a:buFont typeface="Wingdings 3" panose="05040102010807070707" pitchFamily="18" charset="2"/>
              <a:buChar char=""/>
            </a:pPr>
            <a:r>
              <a:rPr lang="en-US" dirty="0" err="1" smtClean="0"/>
              <a:t>Ansoff’s</a:t>
            </a:r>
            <a:r>
              <a:rPr lang="en-US" dirty="0"/>
              <a:t> Matrix - Successful leaders understand that if their </a:t>
            </a:r>
            <a:r>
              <a:rPr lang="en-US" dirty="0" smtClean="0"/>
              <a:t>business is </a:t>
            </a:r>
            <a:r>
              <a:rPr lang="en-US" dirty="0"/>
              <a:t>to grow in the long term, they can't stick with a "business as usual" mindset, even when things are going well. They need to find new ways to increase profits and reach new customers.</a:t>
            </a:r>
          </a:p>
          <a:p>
            <a:pPr marL="360363" indent="-360363">
              <a:buClr>
                <a:srgbClr val="00B050"/>
              </a:buClr>
              <a:buFont typeface="Wingdings 3" panose="05040102010807070707" pitchFamily="18" charset="2"/>
              <a:buChar char=""/>
            </a:pPr>
            <a:r>
              <a:rPr lang="en-US" dirty="0" smtClean="0"/>
              <a:t>There </a:t>
            </a:r>
            <a:r>
              <a:rPr lang="en-US" dirty="0"/>
              <a:t>are numerous options available, such as developing new products or opening up new markets, but how do you know which one will work best for </a:t>
            </a:r>
            <a:r>
              <a:rPr lang="en-US" dirty="0" smtClean="0"/>
              <a:t>the </a:t>
            </a:r>
            <a:r>
              <a:rPr lang="en-US" dirty="0"/>
              <a:t>business</a:t>
            </a:r>
            <a:r>
              <a:rPr lang="en-US" dirty="0" smtClean="0"/>
              <a:t>?</a:t>
            </a:r>
            <a:endParaRPr lang="en-US" dirty="0"/>
          </a:p>
          <a:p>
            <a:pPr marL="360363" indent="-360363">
              <a:buClr>
                <a:srgbClr val="00B050"/>
              </a:buClr>
              <a:buFont typeface="Wingdings 3" panose="05040102010807070707" pitchFamily="18" charset="2"/>
              <a:buChar char=""/>
            </a:pPr>
            <a:r>
              <a:rPr lang="en-US" dirty="0" smtClean="0"/>
              <a:t>This </a:t>
            </a:r>
            <a:r>
              <a:rPr lang="en-US" dirty="0"/>
              <a:t>is where </a:t>
            </a:r>
            <a:r>
              <a:rPr lang="en-US" dirty="0" smtClean="0"/>
              <a:t>they </a:t>
            </a:r>
            <a:r>
              <a:rPr lang="en-US" dirty="0"/>
              <a:t>can use an approach like the </a:t>
            </a:r>
            <a:r>
              <a:rPr lang="en-US" dirty="0" err="1"/>
              <a:t>Ansoff</a:t>
            </a:r>
            <a:r>
              <a:rPr lang="en-US" dirty="0"/>
              <a:t> Matrix to think about the potential risks of each option, and to help you devise the most suitable plan for your situation.</a:t>
            </a:r>
          </a:p>
          <a:p>
            <a:pPr>
              <a:buClr>
                <a:srgbClr val="00B050"/>
              </a:buClr>
            </a:pPr>
            <a:r>
              <a:rPr lang="en-US" b="1" dirty="0" smtClean="0"/>
              <a:t>Understanding </a:t>
            </a:r>
            <a:r>
              <a:rPr lang="en-US" b="1" dirty="0"/>
              <a:t>the Tool</a:t>
            </a:r>
          </a:p>
          <a:p>
            <a:pPr marL="360363" indent="-360363">
              <a:buClr>
                <a:srgbClr val="00B050"/>
              </a:buClr>
              <a:buFont typeface="Wingdings 3" panose="05040102010807070707" pitchFamily="18" charset="2"/>
              <a:buChar char=""/>
            </a:pPr>
            <a:r>
              <a:rPr lang="en-US" dirty="0" smtClean="0"/>
              <a:t>The </a:t>
            </a:r>
            <a:r>
              <a:rPr lang="en-US" dirty="0"/>
              <a:t>Matrix </a:t>
            </a:r>
            <a:r>
              <a:rPr lang="en-US" dirty="0" smtClean="0"/>
              <a:t>shows </a:t>
            </a:r>
            <a:r>
              <a:rPr lang="en-US" dirty="0"/>
              <a:t>four strategies you can use to grow. It also helps </a:t>
            </a:r>
            <a:r>
              <a:rPr lang="en-US" dirty="0" smtClean="0"/>
              <a:t>a business analyse </a:t>
            </a:r>
            <a:r>
              <a:rPr lang="en-US" dirty="0"/>
              <a:t>the risks associated with each one. The idea is that, each time you move into a new quadrant (horizontally or vertically), risk increases</a:t>
            </a:r>
            <a:r>
              <a:rPr lang="en-US" dirty="0" smtClean="0"/>
              <a:t>.</a:t>
            </a:r>
            <a:endParaRPr lang="en-GB" dirty="0"/>
          </a:p>
        </p:txBody>
      </p:sp>
      <p:sp>
        <p:nvSpPr>
          <p:cNvPr id="14" name="Title 2"/>
          <p:cNvSpPr>
            <a:spLocks noGrp="1"/>
          </p:cNvSpPr>
          <p:nvPr>
            <p:ph type="title"/>
          </p:nvPr>
        </p:nvSpPr>
        <p:spPr>
          <a:xfrm>
            <a:off x="70266" y="72008"/>
            <a:ext cx="8859452" cy="548680"/>
          </a:xfrm>
        </p:spPr>
        <p:txBody>
          <a:bodyPr>
            <a:noAutofit/>
          </a:bodyPr>
          <a:lstStyle/>
          <a:p>
            <a:r>
              <a:rPr lang="en-US" sz="2800" dirty="0" smtClean="0"/>
              <a:t>P8.1 – Propose a Marketing Strategy – </a:t>
            </a:r>
            <a:r>
              <a:rPr lang="en-US" sz="2800" dirty="0" err="1" smtClean="0"/>
              <a:t>Ansoff’s</a:t>
            </a:r>
            <a:r>
              <a:rPr lang="en-US" sz="2800" dirty="0" smtClean="0"/>
              <a:t> Matrix</a:t>
            </a:r>
            <a:endParaRPr lang="en-US" sz="2800" dirty="0"/>
          </a:p>
        </p:txBody>
      </p:sp>
      <p:pic>
        <p:nvPicPr>
          <p:cNvPr id="1026" name="Picture 2" descr="Ansoff Matrix 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4208" y="1090785"/>
            <a:ext cx="2374032" cy="21761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Image result for ansoff matrix"/>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362" t="2186" r="4320" b="4665"/>
          <a:stretch/>
        </p:blipFill>
        <p:spPr bwMode="auto">
          <a:xfrm>
            <a:off x="6588224" y="3429000"/>
            <a:ext cx="2230016" cy="1947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2946699"/>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192689" cy="5509200"/>
          </a:xfrm>
          <a:prstGeom prst="rect">
            <a:avLst/>
          </a:prstGeom>
        </p:spPr>
        <p:txBody>
          <a:bodyPr wrap="square">
            <a:spAutoFit/>
          </a:bodyPr>
          <a:lstStyle/>
          <a:p>
            <a:pPr>
              <a:buClr>
                <a:srgbClr val="00B050"/>
              </a:buClr>
            </a:pPr>
            <a:r>
              <a:rPr lang="en-US" sz="1600" b="1" dirty="0" smtClean="0"/>
              <a:t>Market Development</a:t>
            </a:r>
          </a:p>
          <a:p>
            <a:pPr marL="360363" indent="-360363">
              <a:buClr>
                <a:srgbClr val="00B050"/>
              </a:buClr>
              <a:buFont typeface="Wingdings 3" panose="05040102010807070707" pitchFamily="18" charset="2"/>
              <a:buChar char=""/>
            </a:pPr>
            <a:r>
              <a:rPr lang="en-US" sz="1600" dirty="0"/>
              <a:t>Here, you're targeting new markets, or new areas of your existing market. You're trying to sell more of the same things to different people. Here you </a:t>
            </a:r>
            <a:r>
              <a:rPr lang="en-US" sz="1600" dirty="0" smtClean="0"/>
              <a:t>might:</a:t>
            </a:r>
          </a:p>
          <a:p>
            <a:pPr marL="627063" indent="-276225">
              <a:buClr>
                <a:srgbClr val="00B050"/>
              </a:buClr>
              <a:buFont typeface="Arial" panose="020B0604020202020204" pitchFamily="34" charset="0"/>
              <a:buChar char="•"/>
            </a:pPr>
            <a:r>
              <a:rPr lang="en-US" sz="1600" dirty="0" smtClean="0"/>
              <a:t>Target </a:t>
            </a:r>
            <a:r>
              <a:rPr lang="en-US" sz="1600" dirty="0"/>
              <a:t>different geographical markets at home or abroad. Conduct a </a:t>
            </a:r>
            <a:r>
              <a:rPr lang="en-US" sz="1600" dirty="0" smtClean="0"/>
              <a:t>PESTLE </a:t>
            </a:r>
            <a:r>
              <a:rPr lang="en-US" sz="1600" dirty="0"/>
              <a:t>Analysis </a:t>
            </a:r>
            <a:r>
              <a:rPr lang="en-US" sz="1600" dirty="0" smtClean="0"/>
              <a:t>to </a:t>
            </a:r>
            <a:r>
              <a:rPr lang="en-US" sz="1600" dirty="0"/>
              <a:t>identify opportunities and threats in this different market.</a:t>
            </a:r>
          </a:p>
          <a:p>
            <a:pPr marL="627063" indent="-276225">
              <a:buClr>
                <a:srgbClr val="00B050"/>
              </a:buClr>
              <a:buFont typeface="Arial" panose="020B0604020202020204" pitchFamily="34" charset="0"/>
              <a:buChar char="•"/>
            </a:pPr>
            <a:r>
              <a:rPr lang="en-US" sz="1600" dirty="0"/>
              <a:t>Use different sales channels, such as online or direct sales, if you are currently selling through agents or intermediaries.</a:t>
            </a:r>
          </a:p>
          <a:p>
            <a:pPr marL="627063" indent="-276225">
              <a:buClr>
                <a:srgbClr val="00B050"/>
              </a:buClr>
              <a:buFont typeface="Arial" panose="020B0604020202020204" pitchFamily="34" charset="0"/>
              <a:buChar char="•"/>
            </a:pPr>
            <a:r>
              <a:rPr lang="en-US" sz="1600" dirty="0"/>
              <a:t>Use Market Segmentation to target different groups of people, perhaps with different age, gender or demographic profiles from your usual customers.</a:t>
            </a:r>
          </a:p>
          <a:p>
            <a:pPr marL="627063" indent="-276225">
              <a:buClr>
                <a:srgbClr val="00B050"/>
              </a:buClr>
              <a:buFont typeface="Arial" panose="020B0604020202020204" pitchFamily="34" charset="0"/>
              <a:buChar char="•"/>
            </a:pPr>
            <a:r>
              <a:rPr lang="en-US" sz="1600" dirty="0"/>
              <a:t>Use the marketing mix to understand how to reposition your product.</a:t>
            </a:r>
            <a:endParaRPr lang="en-US" sz="1600" dirty="0" smtClean="0"/>
          </a:p>
          <a:p>
            <a:pPr>
              <a:buClr>
                <a:srgbClr val="00B050"/>
              </a:buClr>
            </a:pPr>
            <a:r>
              <a:rPr lang="en-US" sz="1600" b="1" dirty="0" smtClean="0"/>
              <a:t>Product Development</a:t>
            </a:r>
          </a:p>
          <a:p>
            <a:pPr marL="360363" indent="-360363">
              <a:buClr>
                <a:srgbClr val="00B050"/>
              </a:buClr>
              <a:buFont typeface="Wingdings 3" panose="05040102010807070707" pitchFamily="18" charset="2"/>
              <a:buChar char=""/>
            </a:pPr>
            <a:r>
              <a:rPr lang="en-US" sz="1600" dirty="0" smtClean="0"/>
              <a:t>Here</a:t>
            </a:r>
            <a:r>
              <a:rPr lang="en-US" sz="1600" dirty="0"/>
              <a:t>, you're selling different products to the same people, so you might</a:t>
            </a:r>
            <a:r>
              <a:rPr lang="en-US" sz="1600" dirty="0" smtClean="0"/>
              <a:t>:</a:t>
            </a:r>
            <a:endParaRPr lang="en-US" sz="1600" dirty="0"/>
          </a:p>
          <a:p>
            <a:pPr marL="627063" indent="-271463">
              <a:buClr>
                <a:srgbClr val="00B050"/>
              </a:buClr>
              <a:buFont typeface="Arial" panose="020B0604020202020204" pitchFamily="34" charset="0"/>
              <a:buChar char="•"/>
            </a:pPr>
            <a:r>
              <a:rPr lang="en-US" sz="1600" dirty="0"/>
              <a:t>Extend your product by producing different variants, or repackage existing products.</a:t>
            </a:r>
          </a:p>
          <a:p>
            <a:pPr marL="627063" indent="-271463">
              <a:buClr>
                <a:srgbClr val="00B050"/>
              </a:buClr>
              <a:buFont typeface="Arial" panose="020B0604020202020204" pitchFamily="34" charset="0"/>
              <a:buChar char="•"/>
            </a:pPr>
            <a:r>
              <a:rPr lang="en-US" sz="1600" dirty="0"/>
              <a:t>Develop related products or services.</a:t>
            </a:r>
          </a:p>
          <a:p>
            <a:pPr marL="627063" indent="-271463">
              <a:buClr>
                <a:srgbClr val="00B050"/>
              </a:buClr>
              <a:buFont typeface="Arial" panose="020B0604020202020204" pitchFamily="34" charset="0"/>
              <a:buChar char="•"/>
            </a:pPr>
            <a:r>
              <a:rPr lang="en-US" sz="1600" dirty="0"/>
              <a:t>In a service industry, shorten your time to market, or improve customer service or quality</a:t>
            </a:r>
            <a:r>
              <a:rPr lang="en-US" sz="1600" dirty="0" smtClean="0"/>
              <a:t>.</a:t>
            </a:r>
            <a:endParaRPr lang="en-GB" sz="1600" dirty="0"/>
          </a:p>
        </p:txBody>
      </p:sp>
      <p:sp>
        <p:nvSpPr>
          <p:cNvPr id="14" name="Title 2"/>
          <p:cNvSpPr>
            <a:spLocks noGrp="1"/>
          </p:cNvSpPr>
          <p:nvPr>
            <p:ph type="title"/>
          </p:nvPr>
        </p:nvSpPr>
        <p:spPr>
          <a:xfrm>
            <a:off x="70266" y="72008"/>
            <a:ext cx="8859452" cy="548680"/>
          </a:xfrm>
        </p:spPr>
        <p:txBody>
          <a:bodyPr>
            <a:noAutofit/>
          </a:bodyPr>
          <a:lstStyle/>
          <a:p>
            <a:r>
              <a:rPr lang="en-US" sz="2800" dirty="0" smtClean="0"/>
              <a:t>P8.1 – Propose a Marketing Strategy – </a:t>
            </a:r>
            <a:r>
              <a:rPr lang="en-US" sz="2800" dirty="0" err="1" smtClean="0"/>
              <a:t>Ansoff’s</a:t>
            </a:r>
            <a:r>
              <a:rPr lang="en-US" sz="2800" dirty="0" smtClean="0"/>
              <a:t> Matrix</a:t>
            </a:r>
            <a:endParaRPr lang="en-US" sz="2800" dirty="0"/>
          </a:p>
        </p:txBody>
      </p:sp>
      <p:pic>
        <p:nvPicPr>
          <p:cNvPr id="1026" name="Picture 2" descr="Ansoff Matrix 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4208" y="1090785"/>
            <a:ext cx="2374032" cy="21761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Image result for ansoff matrix"/>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362" t="2186" r="4320" b="4665"/>
          <a:stretch/>
        </p:blipFill>
        <p:spPr bwMode="auto">
          <a:xfrm>
            <a:off x="6444208" y="3429000"/>
            <a:ext cx="2374032" cy="20735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7654887"/>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408713" cy="5755422"/>
          </a:xfrm>
          <a:prstGeom prst="rect">
            <a:avLst/>
          </a:prstGeom>
        </p:spPr>
        <p:txBody>
          <a:bodyPr wrap="square">
            <a:spAutoFit/>
          </a:bodyPr>
          <a:lstStyle/>
          <a:p>
            <a:pPr>
              <a:buClr>
                <a:srgbClr val="00B050"/>
              </a:buClr>
            </a:pPr>
            <a:r>
              <a:rPr lang="en-US" sz="1600" b="1" dirty="0" smtClean="0"/>
              <a:t>Diversification</a:t>
            </a:r>
          </a:p>
          <a:p>
            <a:pPr marL="360363" indent="-360363">
              <a:buClr>
                <a:srgbClr val="00B050"/>
              </a:buClr>
              <a:buFont typeface="Wingdings 3" panose="05040102010807070707" pitchFamily="18" charset="2"/>
              <a:buChar char=""/>
            </a:pPr>
            <a:r>
              <a:rPr lang="en-US" sz="1600" dirty="0"/>
              <a:t>This strategy is risky: there's often little scope for using existing expertise or for achieving economies of scale, because you are trying to sell completely different products or services to different </a:t>
            </a:r>
            <a:r>
              <a:rPr lang="en-US" sz="1600" dirty="0" smtClean="0"/>
              <a:t>customers</a:t>
            </a:r>
            <a:endParaRPr lang="en-US" sz="1600" dirty="0"/>
          </a:p>
          <a:p>
            <a:pPr marL="360363" indent="-360363">
              <a:buClr>
                <a:srgbClr val="00B050"/>
              </a:buClr>
              <a:buFont typeface="Wingdings 3" panose="05040102010807070707" pitchFamily="18" charset="2"/>
              <a:buChar char=""/>
            </a:pPr>
            <a:r>
              <a:rPr lang="en-US" sz="1600" dirty="0"/>
              <a:t>Beyond the opportunity to expand your business, the main advantage of diversification is that, should one business suffer from adverse circumstances, another may not be affected</a:t>
            </a:r>
            <a:r>
              <a:rPr lang="en-US" sz="1600" dirty="0" smtClean="0"/>
              <a:t>. </a:t>
            </a:r>
          </a:p>
          <a:p>
            <a:pPr>
              <a:buClr>
                <a:srgbClr val="00B050"/>
              </a:buClr>
            </a:pPr>
            <a:r>
              <a:rPr lang="en-US" sz="1600" b="1" dirty="0" smtClean="0"/>
              <a:t>Market Development</a:t>
            </a:r>
          </a:p>
          <a:p>
            <a:pPr marL="360363" indent="-360363">
              <a:buClr>
                <a:srgbClr val="00B050"/>
              </a:buClr>
              <a:buFont typeface="Wingdings 3" panose="05040102010807070707" pitchFamily="18" charset="2"/>
              <a:buChar char=""/>
            </a:pPr>
            <a:r>
              <a:rPr lang="en-US" sz="1600" dirty="0" smtClean="0"/>
              <a:t>With </a:t>
            </a:r>
            <a:r>
              <a:rPr lang="en-US" sz="1600" dirty="0"/>
              <a:t>this approach, you're trying to sell more of the same things to the same market. Here you might:</a:t>
            </a:r>
          </a:p>
          <a:p>
            <a:pPr marL="627063" indent="-276225">
              <a:buClr>
                <a:srgbClr val="00B050"/>
              </a:buClr>
              <a:buFont typeface="Arial" panose="020B0604020202020204" pitchFamily="34" charset="0"/>
              <a:buChar char="•"/>
            </a:pPr>
            <a:r>
              <a:rPr lang="en-US" sz="1600" dirty="0" smtClean="0"/>
              <a:t>Develop </a:t>
            </a:r>
            <a:r>
              <a:rPr lang="en-US" sz="1600" dirty="0"/>
              <a:t>a new marketing strategy to encourage more people to choose your product, or to use more of it.</a:t>
            </a:r>
          </a:p>
          <a:p>
            <a:pPr marL="627063" indent="-276225">
              <a:buClr>
                <a:srgbClr val="00B050"/>
              </a:buClr>
              <a:buFont typeface="Arial" panose="020B0604020202020204" pitchFamily="34" charset="0"/>
              <a:buChar char="•"/>
            </a:pPr>
            <a:r>
              <a:rPr lang="en-US" sz="1600" dirty="0"/>
              <a:t>Introduce a loyalty scheme.</a:t>
            </a:r>
          </a:p>
          <a:p>
            <a:pPr marL="627063" indent="-276225">
              <a:buClr>
                <a:srgbClr val="00B050"/>
              </a:buClr>
              <a:buFont typeface="Arial" panose="020B0604020202020204" pitchFamily="34" charset="0"/>
              <a:buChar char="•"/>
            </a:pPr>
            <a:r>
              <a:rPr lang="en-US" sz="1600" dirty="0"/>
              <a:t>Launch price or other special offer promotions.</a:t>
            </a:r>
          </a:p>
          <a:p>
            <a:pPr marL="627063" indent="-276225">
              <a:buClr>
                <a:srgbClr val="00B050"/>
              </a:buClr>
              <a:buFont typeface="Arial" panose="020B0604020202020204" pitchFamily="34" charset="0"/>
              <a:buChar char="•"/>
            </a:pPr>
            <a:r>
              <a:rPr lang="en-US" sz="1600" dirty="0"/>
              <a:t>Increase your sales force's activities.</a:t>
            </a:r>
          </a:p>
          <a:p>
            <a:pPr marL="627063" indent="-276225">
              <a:buClr>
                <a:srgbClr val="00B050"/>
              </a:buClr>
              <a:buFont typeface="Arial" panose="020B0604020202020204" pitchFamily="34" charset="0"/>
              <a:buChar char="•"/>
            </a:pPr>
            <a:r>
              <a:rPr lang="en-US" sz="1600" dirty="0"/>
              <a:t>Use the Boston Matrix to decide which products warrant further investment, and which should be disregarded.</a:t>
            </a:r>
          </a:p>
          <a:p>
            <a:pPr marL="627063" indent="-276225">
              <a:buClr>
                <a:srgbClr val="00B050"/>
              </a:buClr>
              <a:buFont typeface="Arial" panose="020B0604020202020204" pitchFamily="34" charset="0"/>
              <a:buChar char="•"/>
            </a:pPr>
            <a:r>
              <a:rPr lang="en-US" sz="1600" dirty="0"/>
              <a:t>Buy a competitor company (particularly in mature markets).</a:t>
            </a:r>
          </a:p>
          <a:p>
            <a:pPr>
              <a:buClr>
                <a:srgbClr val="00B050"/>
              </a:buClr>
            </a:pPr>
            <a:r>
              <a:rPr lang="en-US" sz="1600" b="1" dirty="0" smtClean="0">
                <a:solidFill>
                  <a:srgbClr val="FF0000"/>
                </a:solidFill>
              </a:rPr>
              <a:t>P8.1 – Task 01 – </a:t>
            </a:r>
            <a:r>
              <a:rPr lang="en-US" sz="1600" dirty="0" smtClean="0">
                <a:solidFill>
                  <a:srgbClr val="FF0000"/>
                </a:solidFill>
              </a:rPr>
              <a:t>Describe the </a:t>
            </a:r>
            <a:r>
              <a:rPr lang="en-US" sz="1600" dirty="0" err="1" smtClean="0">
                <a:solidFill>
                  <a:srgbClr val="FF0000"/>
                </a:solidFill>
              </a:rPr>
              <a:t>Ansoff</a:t>
            </a:r>
            <a:r>
              <a:rPr lang="en-US" sz="1600" dirty="0" smtClean="0">
                <a:solidFill>
                  <a:srgbClr val="FF0000"/>
                </a:solidFill>
              </a:rPr>
              <a:t> Matrix in regard to marketing, state the benefits of using this tool with examples.</a:t>
            </a:r>
          </a:p>
          <a:p>
            <a:pPr>
              <a:buClr>
                <a:srgbClr val="00B050"/>
              </a:buClr>
            </a:pPr>
            <a:r>
              <a:rPr lang="en-US" sz="1600" b="1" dirty="0" smtClean="0">
                <a:solidFill>
                  <a:srgbClr val="FF0000"/>
                </a:solidFill>
              </a:rPr>
              <a:t>P8.1 – Task 02 – </a:t>
            </a:r>
            <a:r>
              <a:rPr lang="en-US" sz="1600" dirty="0" smtClean="0">
                <a:solidFill>
                  <a:srgbClr val="FF0000"/>
                </a:solidFill>
              </a:rPr>
              <a:t>For INK, create a report describing how </a:t>
            </a:r>
            <a:r>
              <a:rPr lang="en-US" sz="1600" dirty="0" err="1" smtClean="0">
                <a:solidFill>
                  <a:srgbClr val="FF0000"/>
                </a:solidFill>
              </a:rPr>
              <a:t>Ansoff’s</a:t>
            </a:r>
            <a:r>
              <a:rPr lang="en-US" sz="1600" dirty="0" smtClean="0">
                <a:solidFill>
                  <a:srgbClr val="FF0000"/>
                </a:solidFill>
              </a:rPr>
              <a:t> Matrix marketing tool could be used for the business.</a:t>
            </a:r>
            <a:endParaRPr lang="en-GB" sz="1600" dirty="0">
              <a:solidFill>
                <a:srgbClr val="FF0000"/>
              </a:solidFill>
            </a:endParaRPr>
          </a:p>
        </p:txBody>
      </p:sp>
      <p:sp>
        <p:nvSpPr>
          <p:cNvPr id="14" name="Title 2"/>
          <p:cNvSpPr>
            <a:spLocks noGrp="1"/>
          </p:cNvSpPr>
          <p:nvPr>
            <p:ph type="title"/>
          </p:nvPr>
        </p:nvSpPr>
        <p:spPr>
          <a:xfrm>
            <a:off x="70266" y="72008"/>
            <a:ext cx="8859452" cy="548680"/>
          </a:xfrm>
        </p:spPr>
        <p:txBody>
          <a:bodyPr>
            <a:noAutofit/>
          </a:bodyPr>
          <a:lstStyle/>
          <a:p>
            <a:r>
              <a:rPr lang="en-US" sz="2800" dirty="0" smtClean="0"/>
              <a:t>P8.1 – Propose a Marketing Strategy – </a:t>
            </a:r>
            <a:r>
              <a:rPr lang="en-US" sz="2800" dirty="0" err="1" smtClean="0"/>
              <a:t>Ansoff’s</a:t>
            </a:r>
            <a:r>
              <a:rPr lang="en-US" sz="2800" dirty="0" smtClean="0"/>
              <a:t> Matrix</a:t>
            </a:r>
            <a:endParaRPr lang="en-US" sz="2800" dirty="0"/>
          </a:p>
        </p:txBody>
      </p:sp>
      <p:pic>
        <p:nvPicPr>
          <p:cNvPr id="1026" name="Picture 2" descr="Ansoff Matrix 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224" y="1090786"/>
            <a:ext cx="2230016" cy="204418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Image result for ansoff matrix"/>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362" t="2186" r="4320" b="4665"/>
          <a:stretch/>
        </p:blipFill>
        <p:spPr bwMode="auto">
          <a:xfrm>
            <a:off x="6588224" y="3429000"/>
            <a:ext cx="2230016" cy="19477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9015793"/>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6395097" cy="5560497"/>
          </a:xfrm>
          <a:prstGeom prst="rect">
            <a:avLst/>
          </a:prstGeom>
        </p:spPr>
        <p:txBody>
          <a:bodyPr wrap="square">
            <a:spAutoFit/>
          </a:bodyPr>
          <a:lstStyle/>
          <a:p>
            <a:pPr marL="360363" indent="-360363">
              <a:spcAft>
                <a:spcPts val="400"/>
              </a:spcAft>
              <a:buClr>
                <a:schemeClr val="accent6">
                  <a:lumMod val="50000"/>
                </a:schemeClr>
              </a:buClr>
              <a:buFont typeface="Wingdings 3" panose="05040102010807070707" pitchFamily="18" charset="2"/>
              <a:buChar char=""/>
            </a:pPr>
            <a:r>
              <a:rPr lang="en-US" dirty="0"/>
              <a:t>The Boston Matrix </a:t>
            </a:r>
            <a:r>
              <a:rPr lang="en-US" dirty="0" smtClean="0"/>
              <a:t>is another tool that is used to consider </a:t>
            </a:r>
            <a:r>
              <a:rPr lang="en-US" dirty="0"/>
              <a:t>the market share and </a:t>
            </a:r>
            <a:r>
              <a:rPr lang="en-US" dirty="0" smtClean="0"/>
              <a:t>growth. It </a:t>
            </a:r>
            <a:r>
              <a:rPr lang="en-US" dirty="0"/>
              <a:t>is an attempt to analyse the product portfolio of a firm. It defines the stage in its life that a product is in. Products are placed in four categories according to market share and market growth. The categories of Star, Cash Cow, Problem Child (or Question Mark) and Dog are set out </a:t>
            </a:r>
            <a:r>
              <a:rPr lang="en-US" dirty="0" smtClean="0"/>
              <a:t>opposite.</a:t>
            </a:r>
            <a:endParaRPr lang="en-US" dirty="0"/>
          </a:p>
          <a:p>
            <a:pPr marL="631825" indent="-271463">
              <a:spcAft>
                <a:spcPts val="400"/>
              </a:spcAft>
              <a:buClr>
                <a:schemeClr val="accent6">
                  <a:lumMod val="50000"/>
                </a:schemeClr>
              </a:buClr>
              <a:buFont typeface="Wingdings" panose="05000000000000000000" pitchFamily="2" charset="2"/>
              <a:buChar char="§"/>
            </a:pPr>
            <a:r>
              <a:rPr lang="en-US" b="1" dirty="0" smtClean="0"/>
              <a:t>Star</a:t>
            </a:r>
            <a:r>
              <a:rPr lang="en-US" dirty="0" smtClean="0"/>
              <a:t> </a:t>
            </a:r>
            <a:r>
              <a:rPr lang="en-US" dirty="0"/>
              <a:t>products have a high market share of a high growth market, for example the Kindle.</a:t>
            </a:r>
          </a:p>
          <a:p>
            <a:pPr marL="631825" indent="-271463">
              <a:spcAft>
                <a:spcPts val="400"/>
              </a:spcAft>
              <a:buClr>
                <a:schemeClr val="accent6">
                  <a:lumMod val="50000"/>
                </a:schemeClr>
              </a:buClr>
              <a:buFont typeface="Wingdings" panose="05000000000000000000" pitchFamily="2" charset="2"/>
              <a:buChar char="§"/>
            </a:pPr>
            <a:r>
              <a:rPr lang="en-US" b="1" dirty="0" smtClean="0"/>
              <a:t>Cash </a:t>
            </a:r>
            <a:r>
              <a:rPr lang="en-US" b="1" dirty="0"/>
              <a:t>Cows </a:t>
            </a:r>
            <a:r>
              <a:rPr lang="en-US" dirty="0"/>
              <a:t>are those products which have a good stable market share and generate funds on a regular basis. Cadbury's Dairy Milk chocolate is a good example.</a:t>
            </a:r>
          </a:p>
          <a:p>
            <a:pPr marL="631825" indent="-271463">
              <a:spcAft>
                <a:spcPts val="400"/>
              </a:spcAft>
              <a:buClr>
                <a:schemeClr val="accent6">
                  <a:lumMod val="50000"/>
                </a:schemeClr>
              </a:buClr>
              <a:buFont typeface="Wingdings" panose="05000000000000000000" pitchFamily="2" charset="2"/>
              <a:buChar char="§"/>
            </a:pPr>
            <a:r>
              <a:rPr lang="en-US" b="1" dirty="0" smtClean="0"/>
              <a:t>Problem </a:t>
            </a:r>
            <a:r>
              <a:rPr lang="en-US" b="1" dirty="0"/>
              <a:t>children </a:t>
            </a:r>
            <a:r>
              <a:rPr lang="en-US" dirty="0"/>
              <a:t>are products that have not sold well so far but have potential for growth, e.g. the electric car.</a:t>
            </a:r>
          </a:p>
          <a:p>
            <a:pPr marL="631825" indent="-271463">
              <a:spcAft>
                <a:spcPts val="400"/>
              </a:spcAft>
              <a:buClr>
                <a:schemeClr val="accent6">
                  <a:lumMod val="50000"/>
                </a:schemeClr>
              </a:buClr>
              <a:buFont typeface="Wingdings" panose="05000000000000000000" pitchFamily="2" charset="2"/>
              <a:buChar char="§"/>
            </a:pPr>
            <a:r>
              <a:rPr lang="en-US" b="1" dirty="0" smtClean="0"/>
              <a:t>Dogs</a:t>
            </a:r>
            <a:r>
              <a:rPr lang="en-US" dirty="0" smtClean="0"/>
              <a:t> </a:t>
            </a:r>
            <a:r>
              <a:rPr lang="en-US" dirty="0"/>
              <a:t>are products that are in decline. They may have had a good market share </a:t>
            </a:r>
            <a:r>
              <a:rPr lang="en-US" dirty="0" smtClean="0"/>
              <a:t>but </a:t>
            </a:r>
            <a:r>
              <a:rPr lang="en-US" dirty="0"/>
              <a:t>another product has superseded them, for example the Sony Walkman.</a:t>
            </a:r>
          </a:p>
        </p:txBody>
      </p:sp>
      <p:pic>
        <p:nvPicPr>
          <p:cNvPr id="22530" name="Picture 2" descr="Image result for the boston matrix"/>
          <p:cNvPicPr>
            <a:picLocks noChangeAspect="1" noChangeArrowheads="1"/>
          </p:cNvPicPr>
          <p:nvPr/>
        </p:nvPicPr>
        <p:blipFill rotWithShape="1">
          <a:blip r:embed="rId7">
            <a:extLst>
              <a:ext uri="{28A0092B-C50C-407E-A947-70E740481C1C}">
                <a14:useLocalDpi xmlns:a14="http://schemas.microsoft.com/office/drawing/2010/main" val="0"/>
              </a:ext>
            </a:extLst>
          </a:blip>
          <a:srcRect b="4660"/>
          <a:stretch/>
        </p:blipFill>
        <p:spPr bwMode="auto">
          <a:xfrm>
            <a:off x="6804248" y="1103604"/>
            <a:ext cx="2036837" cy="1726140"/>
          </a:xfrm>
          <a:prstGeom prst="rect">
            <a:avLst/>
          </a:prstGeom>
          <a:noFill/>
          <a:extLst>
            <a:ext uri="{909E8E84-426E-40DD-AFC4-6F175D3DCCD1}">
              <a14:hiddenFill xmlns:a14="http://schemas.microsoft.com/office/drawing/2010/main">
                <a:solidFill>
                  <a:srgbClr val="FFFFFF"/>
                </a:solidFill>
              </a14:hiddenFill>
            </a:ext>
          </a:extLst>
        </p:spPr>
      </p:pic>
      <p:pic>
        <p:nvPicPr>
          <p:cNvPr id="3" name="2.3 - Marketing- The Boston Matrix">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6801367" y="2924944"/>
            <a:ext cx="2039717" cy="1532981"/>
          </a:xfrm>
          <a:prstGeom prst="rect">
            <a:avLst/>
          </a:prstGeom>
        </p:spPr>
      </p:pic>
      <p:pic>
        <p:nvPicPr>
          <p:cNvPr id="4" name="2.3 - Boston matrix">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6660230" y="5013176"/>
            <a:ext cx="2180853" cy="1226730"/>
          </a:xfrm>
          <a:prstGeom prst="rect">
            <a:avLst/>
          </a:prstGeom>
        </p:spPr>
      </p:pic>
      <p:sp>
        <p:nvSpPr>
          <p:cNvPr id="5" name="Rounded Rectangle 4">
            <a:hlinkClick r:id="rId10" action="ppaction://hlinkfile"/>
          </p:cNvPr>
          <p:cNvSpPr/>
          <p:nvPr/>
        </p:nvSpPr>
        <p:spPr>
          <a:xfrm>
            <a:off x="7236296" y="4614404"/>
            <a:ext cx="1224136" cy="28803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latin typeface="Arial" panose="020B0604020202020204" pitchFamily="34" charset="0"/>
                <a:cs typeface="Arial" panose="020B0604020202020204" pitchFamily="34" charset="0"/>
              </a:rPr>
              <a:t>Click Here</a:t>
            </a:r>
            <a:endParaRPr lang="en-GB" sz="1200" b="1" dirty="0">
              <a:solidFill>
                <a:schemeClr val="tx1"/>
              </a:solidFill>
              <a:latin typeface="Arial" panose="020B0604020202020204" pitchFamily="34" charset="0"/>
              <a:cs typeface="Arial" panose="020B0604020202020204" pitchFamily="34" charset="0"/>
            </a:endParaRPr>
          </a:p>
        </p:txBody>
      </p:sp>
      <p:sp>
        <p:nvSpPr>
          <p:cNvPr id="12" name="Rounded Rectangle 11">
            <a:hlinkClick r:id="rId11" action="ppaction://hlinkfile"/>
          </p:cNvPr>
          <p:cNvSpPr/>
          <p:nvPr/>
        </p:nvSpPr>
        <p:spPr>
          <a:xfrm>
            <a:off x="7236296" y="6350646"/>
            <a:ext cx="1224136" cy="28803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latin typeface="Arial" panose="020B0604020202020204" pitchFamily="34" charset="0"/>
                <a:cs typeface="Arial" panose="020B0604020202020204" pitchFamily="34" charset="0"/>
              </a:rPr>
              <a:t>Click Here</a:t>
            </a:r>
            <a:endParaRPr lang="en-GB" sz="1200" b="1" dirty="0">
              <a:solidFill>
                <a:schemeClr val="tx1"/>
              </a:solidFill>
              <a:latin typeface="Arial" panose="020B0604020202020204" pitchFamily="34" charset="0"/>
              <a:cs typeface="Arial" panose="020B0604020202020204" pitchFamily="34" charset="0"/>
            </a:endParaRPr>
          </a:p>
        </p:txBody>
      </p:sp>
      <p:sp>
        <p:nvSpPr>
          <p:cNvPr id="11" name="Title 2"/>
          <p:cNvSpPr>
            <a:spLocks noGrp="1"/>
          </p:cNvSpPr>
          <p:nvPr>
            <p:ph type="title"/>
          </p:nvPr>
        </p:nvSpPr>
        <p:spPr>
          <a:xfrm>
            <a:off x="70266" y="72008"/>
            <a:ext cx="8859452" cy="548680"/>
          </a:xfrm>
        </p:spPr>
        <p:txBody>
          <a:bodyPr>
            <a:noAutofit/>
          </a:bodyPr>
          <a:lstStyle/>
          <a:p>
            <a:r>
              <a:rPr lang="en-US" sz="2400" dirty="0" smtClean="0"/>
              <a:t>P8.2 – Propose a Marketing Strategy </a:t>
            </a:r>
            <a:r>
              <a:rPr lang="en-US" sz="2400" dirty="0"/>
              <a:t>– Product </a:t>
            </a:r>
            <a:r>
              <a:rPr lang="en-US" sz="2400" dirty="0" smtClean="0"/>
              <a:t>Portfolio Analysis</a:t>
            </a:r>
            <a:endParaRPr lang="en-US" sz="2400" dirty="0"/>
          </a:p>
        </p:txBody>
      </p:sp>
    </p:spTree>
    <p:extLst>
      <p:ext uri="{BB962C8B-B14F-4D97-AF65-F5344CB8AC3E}">
        <p14:creationId xmlns:p14="http://schemas.microsoft.com/office/powerpoint/2010/main" val="3863482239"/>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video>
              <p:cMediaNode vol="80000">
                <p:cTn id="13" fill="hold" display="0">
                  <p:stCondLst>
                    <p:cond delay="indefinite"/>
                  </p:stCondLst>
                </p:cTn>
                <p:tgtEl>
                  <p:spTgt spid="4"/>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65135" y="1091783"/>
            <a:ext cx="6395097" cy="5740033"/>
          </a:xfrm>
          <a:prstGeom prst="rect">
            <a:avLst/>
          </a:prstGeom>
        </p:spPr>
        <p:txBody>
          <a:bodyPr wrap="square">
            <a:spAutoFit/>
          </a:bodyPr>
          <a:lstStyle/>
          <a:p>
            <a:pPr marL="360363" indent="-360363">
              <a:spcAft>
                <a:spcPts val="400"/>
              </a:spcAft>
              <a:buClr>
                <a:schemeClr val="accent6">
                  <a:lumMod val="50000"/>
                </a:schemeClr>
              </a:buClr>
              <a:buFont typeface="Wingdings 3" panose="05040102010807070707" pitchFamily="18" charset="2"/>
              <a:buChar char=""/>
            </a:pPr>
            <a:r>
              <a:rPr lang="en-US" sz="1700" dirty="0"/>
              <a:t>Cash cows are highly profitable. Stars may be profitable too but they have to cover the development costs. These may be very high, and if they are it will be some time before a star becomes truly worthwhile. Of course there is no question about the Kindle, but other slightly less successful products may take longer to cover all their costs.</a:t>
            </a:r>
          </a:p>
          <a:p>
            <a:pPr marL="360363" indent="-360363">
              <a:spcAft>
                <a:spcPts val="400"/>
              </a:spcAft>
              <a:buClr>
                <a:schemeClr val="accent6">
                  <a:lumMod val="50000"/>
                </a:schemeClr>
              </a:buClr>
              <a:buFont typeface="Wingdings 3" panose="05040102010807070707" pitchFamily="18" charset="2"/>
              <a:buChar char=""/>
            </a:pPr>
            <a:r>
              <a:rPr lang="en-US" sz="1700" dirty="0"/>
              <a:t>Problem children usually need more money spent on them to make them profitable. Dogs, by their nature, will be losing money. When businesses use the Boston Matrix to analyse their portfolios, they will conclude that dogs must be discontinued as soon as sales revenue is below the break-even </a:t>
            </a:r>
            <a:r>
              <a:rPr lang="en-US" sz="1700" dirty="0" smtClean="0"/>
              <a:t>level.</a:t>
            </a:r>
          </a:p>
          <a:p>
            <a:pPr marL="360363" indent="-360363">
              <a:spcAft>
                <a:spcPts val="400"/>
              </a:spcAft>
              <a:buClr>
                <a:schemeClr val="accent6">
                  <a:lumMod val="50000"/>
                </a:schemeClr>
              </a:buClr>
              <a:buFont typeface="Wingdings 3" panose="05040102010807070707" pitchFamily="18" charset="2"/>
              <a:buChar char=""/>
            </a:pPr>
            <a:r>
              <a:rPr lang="en-US" sz="1700" dirty="0" smtClean="0"/>
              <a:t>Cash </a:t>
            </a:r>
            <a:r>
              <a:rPr lang="en-US" sz="1700" dirty="0"/>
              <a:t>cows and stars will produce a positive cash flow. This can be used to invest in the problem children. A relaunch or an extension strategy may be appropriate but this can be costly and involve all aspects of the marketing mix</a:t>
            </a:r>
            <a:r>
              <a:rPr lang="en-US" sz="1700" dirty="0" smtClean="0"/>
              <a:t>.</a:t>
            </a:r>
            <a:r>
              <a:rPr lang="en-US" sz="1700" b="1" dirty="0">
                <a:solidFill>
                  <a:srgbClr val="FF0000"/>
                </a:solidFill>
              </a:rPr>
              <a:t> </a:t>
            </a:r>
            <a:endParaRPr lang="en-US" sz="1700" b="1" dirty="0" smtClean="0">
              <a:solidFill>
                <a:srgbClr val="FF0000"/>
              </a:solidFill>
            </a:endParaRPr>
          </a:p>
          <a:p>
            <a:pPr>
              <a:buClr>
                <a:srgbClr val="00B050"/>
              </a:buClr>
            </a:pPr>
            <a:r>
              <a:rPr lang="en-US" sz="1700" b="1" dirty="0" smtClean="0">
                <a:solidFill>
                  <a:srgbClr val="FF0000"/>
                </a:solidFill>
              </a:rPr>
              <a:t>P8.2 </a:t>
            </a:r>
            <a:r>
              <a:rPr lang="en-US" sz="1700" b="1" dirty="0">
                <a:solidFill>
                  <a:srgbClr val="FF0000"/>
                </a:solidFill>
              </a:rPr>
              <a:t>– Task </a:t>
            </a:r>
            <a:r>
              <a:rPr lang="en-US" sz="1700" b="1" dirty="0" smtClean="0">
                <a:solidFill>
                  <a:srgbClr val="FF0000"/>
                </a:solidFill>
              </a:rPr>
              <a:t>03 </a:t>
            </a:r>
            <a:r>
              <a:rPr lang="en-US" sz="1700" b="1" dirty="0">
                <a:solidFill>
                  <a:srgbClr val="FF0000"/>
                </a:solidFill>
              </a:rPr>
              <a:t>– </a:t>
            </a:r>
            <a:r>
              <a:rPr lang="en-US" sz="1700" dirty="0" smtClean="0">
                <a:solidFill>
                  <a:srgbClr val="FF0000"/>
                </a:solidFill>
              </a:rPr>
              <a:t>Describe Boston Portfolio Analysis </a:t>
            </a:r>
            <a:r>
              <a:rPr lang="en-US" sz="1700" dirty="0">
                <a:solidFill>
                  <a:srgbClr val="FF0000"/>
                </a:solidFill>
              </a:rPr>
              <a:t>in regard to marketing, state the benefits of using this tool with examples.</a:t>
            </a:r>
          </a:p>
          <a:p>
            <a:pPr>
              <a:buClr>
                <a:srgbClr val="00B050"/>
              </a:buClr>
            </a:pPr>
            <a:r>
              <a:rPr lang="en-US" sz="1700" b="1" dirty="0" smtClean="0">
                <a:solidFill>
                  <a:srgbClr val="FF0000"/>
                </a:solidFill>
              </a:rPr>
              <a:t>P8.2 </a:t>
            </a:r>
            <a:r>
              <a:rPr lang="en-US" sz="1700" b="1" dirty="0">
                <a:solidFill>
                  <a:srgbClr val="FF0000"/>
                </a:solidFill>
              </a:rPr>
              <a:t>– Task </a:t>
            </a:r>
            <a:r>
              <a:rPr lang="en-US" sz="1700" b="1" dirty="0" smtClean="0">
                <a:solidFill>
                  <a:srgbClr val="FF0000"/>
                </a:solidFill>
              </a:rPr>
              <a:t>04 </a:t>
            </a:r>
            <a:r>
              <a:rPr lang="en-US" sz="1700" b="1" dirty="0">
                <a:solidFill>
                  <a:srgbClr val="FF0000"/>
                </a:solidFill>
              </a:rPr>
              <a:t>– </a:t>
            </a:r>
            <a:r>
              <a:rPr lang="en-US" sz="1700" dirty="0">
                <a:solidFill>
                  <a:srgbClr val="FF0000"/>
                </a:solidFill>
              </a:rPr>
              <a:t>For INK, create a </a:t>
            </a:r>
            <a:r>
              <a:rPr lang="en-US" sz="1700" dirty="0" smtClean="0">
                <a:solidFill>
                  <a:srgbClr val="FF0000"/>
                </a:solidFill>
              </a:rPr>
              <a:t>report</a:t>
            </a:r>
            <a:r>
              <a:rPr lang="en-US" sz="1700" dirty="0">
                <a:solidFill>
                  <a:srgbClr val="FF0000"/>
                </a:solidFill>
                <a:latin typeface="Arial" panose="020B0604020202020204" pitchFamily="34" charset="0"/>
                <a:cs typeface="Arial" panose="020B0604020202020204" pitchFamily="34" charset="0"/>
              </a:rPr>
              <a:t> </a:t>
            </a:r>
            <a:r>
              <a:rPr lang="en-US" sz="1700" dirty="0" smtClean="0">
                <a:solidFill>
                  <a:srgbClr val="FF0000"/>
                </a:solidFill>
              </a:rPr>
              <a:t>describing </a:t>
            </a:r>
            <a:r>
              <a:rPr lang="en-US" sz="1700" dirty="0">
                <a:solidFill>
                  <a:srgbClr val="FF0000"/>
                </a:solidFill>
              </a:rPr>
              <a:t>how </a:t>
            </a:r>
            <a:r>
              <a:rPr lang="en-US" sz="1700" dirty="0" smtClean="0">
                <a:solidFill>
                  <a:srgbClr val="FF0000"/>
                </a:solidFill>
              </a:rPr>
              <a:t>Boston Portfolio </a:t>
            </a:r>
            <a:r>
              <a:rPr lang="en-US" sz="1700" dirty="0">
                <a:solidFill>
                  <a:srgbClr val="FF0000"/>
                </a:solidFill>
              </a:rPr>
              <a:t>Analysis</a:t>
            </a:r>
            <a:r>
              <a:rPr lang="en-US" sz="1700" dirty="0" smtClean="0">
                <a:solidFill>
                  <a:srgbClr val="FF0000"/>
                </a:solidFill>
              </a:rPr>
              <a:t> </a:t>
            </a:r>
            <a:r>
              <a:rPr lang="en-US" sz="1700" dirty="0">
                <a:solidFill>
                  <a:srgbClr val="FF0000"/>
                </a:solidFill>
              </a:rPr>
              <a:t>marketing tool could be used to consider the market share and </a:t>
            </a:r>
            <a:r>
              <a:rPr lang="en-US" sz="1700" dirty="0" smtClean="0">
                <a:solidFill>
                  <a:srgbClr val="FF0000"/>
                </a:solidFill>
              </a:rPr>
              <a:t>growth.</a:t>
            </a:r>
            <a:endParaRPr lang="en-GB" sz="1700" dirty="0"/>
          </a:p>
        </p:txBody>
      </p:sp>
      <p:pic>
        <p:nvPicPr>
          <p:cNvPr id="22530" name="Picture 2" descr="Image result for the boston matrix"/>
          <p:cNvPicPr>
            <a:picLocks noChangeAspect="1" noChangeArrowheads="1"/>
          </p:cNvPicPr>
          <p:nvPr/>
        </p:nvPicPr>
        <p:blipFill rotWithShape="1">
          <a:blip r:embed="rId7">
            <a:extLst>
              <a:ext uri="{28A0092B-C50C-407E-A947-70E740481C1C}">
                <a14:useLocalDpi xmlns:a14="http://schemas.microsoft.com/office/drawing/2010/main" val="0"/>
              </a:ext>
            </a:extLst>
          </a:blip>
          <a:srcRect b="4660"/>
          <a:stretch/>
        </p:blipFill>
        <p:spPr bwMode="auto">
          <a:xfrm>
            <a:off x="6804248" y="1103604"/>
            <a:ext cx="2036837" cy="1726140"/>
          </a:xfrm>
          <a:prstGeom prst="rect">
            <a:avLst/>
          </a:prstGeom>
          <a:noFill/>
          <a:extLst>
            <a:ext uri="{909E8E84-426E-40DD-AFC4-6F175D3DCCD1}">
              <a14:hiddenFill xmlns:a14="http://schemas.microsoft.com/office/drawing/2010/main">
                <a:solidFill>
                  <a:srgbClr val="FFFFFF"/>
                </a:solidFill>
              </a14:hiddenFill>
            </a:ext>
          </a:extLst>
        </p:spPr>
      </p:pic>
      <p:pic>
        <p:nvPicPr>
          <p:cNvPr id="3" name="2.3 - Marketing- The Boston Matrix">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6801367" y="2924944"/>
            <a:ext cx="2039717" cy="1532981"/>
          </a:xfrm>
          <a:prstGeom prst="rect">
            <a:avLst/>
          </a:prstGeom>
        </p:spPr>
      </p:pic>
      <p:pic>
        <p:nvPicPr>
          <p:cNvPr id="4" name="2.3 - Boston matrix">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9"/>
          <a:stretch>
            <a:fillRect/>
          </a:stretch>
        </p:blipFill>
        <p:spPr>
          <a:xfrm>
            <a:off x="6660230" y="5013176"/>
            <a:ext cx="2180853" cy="1226730"/>
          </a:xfrm>
          <a:prstGeom prst="rect">
            <a:avLst/>
          </a:prstGeom>
        </p:spPr>
      </p:pic>
      <p:sp>
        <p:nvSpPr>
          <p:cNvPr id="5" name="Rounded Rectangle 4">
            <a:hlinkClick r:id="rId10" action="ppaction://hlinkfile"/>
          </p:cNvPr>
          <p:cNvSpPr/>
          <p:nvPr/>
        </p:nvSpPr>
        <p:spPr>
          <a:xfrm>
            <a:off x="7236296" y="4614404"/>
            <a:ext cx="1224136" cy="28803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latin typeface="Arial" panose="020B0604020202020204" pitchFamily="34" charset="0"/>
                <a:cs typeface="Arial" panose="020B0604020202020204" pitchFamily="34" charset="0"/>
              </a:rPr>
              <a:t>Click Here</a:t>
            </a:r>
            <a:endParaRPr lang="en-GB" sz="1200" b="1" dirty="0">
              <a:solidFill>
                <a:schemeClr val="tx1"/>
              </a:solidFill>
              <a:latin typeface="Arial" panose="020B0604020202020204" pitchFamily="34" charset="0"/>
              <a:cs typeface="Arial" panose="020B0604020202020204" pitchFamily="34" charset="0"/>
            </a:endParaRPr>
          </a:p>
        </p:txBody>
      </p:sp>
      <p:sp>
        <p:nvSpPr>
          <p:cNvPr id="12" name="Rounded Rectangle 11">
            <a:hlinkClick r:id="rId11" action="ppaction://hlinkfile"/>
          </p:cNvPr>
          <p:cNvSpPr/>
          <p:nvPr/>
        </p:nvSpPr>
        <p:spPr>
          <a:xfrm>
            <a:off x="7236296" y="6350646"/>
            <a:ext cx="1224136" cy="28803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latin typeface="Arial" panose="020B0604020202020204" pitchFamily="34" charset="0"/>
                <a:cs typeface="Arial" panose="020B0604020202020204" pitchFamily="34" charset="0"/>
              </a:rPr>
              <a:t>Click Here</a:t>
            </a:r>
            <a:endParaRPr lang="en-GB" sz="1200" b="1" dirty="0">
              <a:solidFill>
                <a:schemeClr val="tx1"/>
              </a:solidFill>
              <a:latin typeface="Arial" panose="020B0604020202020204" pitchFamily="34" charset="0"/>
              <a:cs typeface="Arial" panose="020B0604020202020204" pitchFamily="34" charset="0"/>
            </a:endParaRPr>
          </a:p>
        </p:txBody>
      </p:sp>
      <p:sp>
        <p:nvSpPr>
          <p:cNvPr id="11" name="Title 2"/>
          <p:cNvSpPr>
            <a:spLocks noGrp="1"/>
          </p:cNvSpPr>
          <p:nvPr>
            <p:ph type="title"/>
          </p:nvPr>
        </p:nvSpPr>
        <p:spPr>
          <a:xfrm>
            <a:off x="70266" y="72008"/>
            <a:ext cx="8859452" cy="548680"/>
          </a:xfrm>
        </p:spPr>
        <p:txBody>
          <a:bodyPr>
            <a:noAutofit/>
          </a:bodyPr>
          <a:lstStyle/>
          <a:p>
            <a:r>
              <a:rPr lang="en-US" sz="2400" dirty="0" smtClean="0"/>
              <a:t>P8.2 – Propose a Marketing Strategy </a:t>
            </a:r>
            <a:r>
              <a:rPr lang="en-US" sz="2400" dirty="0"/>
              <a:t>– Product </a:t>
            </a:r>
            <a:r>
              <a:rPr lang="en-US" sz="2400" dirty="0" smtClean="0"/>
              <a:t>Portfolio Analysis</a:t>
            </a:r>
            <a:endParaRPr lang="en-US" sz="2400" dirty="0"/>
          </a:p>
        </p:txBody>
      </p:sp>
    </p:spTree>
    <p:extLst>
      <p:ext uri="{BB962C8B-B14F-4D97-AF65-F5344CB8AC3E}">
        <p14:creationId xmlns:p14="http://schemas.microsoft.com/office/powerpoint/2010/main" val="2664673349"/>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video>
              <p:cMediaNode vol="80000">
                <p:cTn id="13" fill="hold" display="0">
                  <p:stCondLst>
                    <p:cond delay="indefinite"/>
                  </p:stCondLst>
                </p:cTn>
                <p:tgtEl>
                  <p:spTgt spid="4"/>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192689" cy="5746188"/>
          </a:xfrm>
          <a:prstGeom prst="rect">
            <a:avLst/>
          </a:prstGeom>
        </p:spPr>
        <p:txBody>
          <a:bodyPr wrap="square">
            <a:spAutoFit/>
          </a:bodyPr>
          <a:lstStyle/>
          <a:p>
            <a:pPr marL="271463" indent="-271463">
              <a:buClr>
                <a:srgbClr val="00B050"/>
              </a:buClr>
              <a:buFont typeface="Wingdings 3" panose="05040102010807070707" pitchFamily="18" charset="2"/>
              <a:buChar char=""/>
            </a:pPr>
            <a:r>
              <a:rPr lang="en-US" sz="1670" b="1" dirty="0" smtClean="0"/>
              <a:t>Porter’s </a:t>
            </a:r>
            <a:r>
              <a:rPr lang="en-US" sz="1670" b="1" dirty="0"/>
              <a:t>Generic Strategies model to consider competitive </a:t>
            </a:r>
            <a:r>
              <a:rPr lang="en-US" sz="1670" b="1" dirty="0" smtClean="0"/>
              <a:t>advantage </a:t>
            </a:r>
            <a:r>
              <a:rPr lang="en-US" sz="1670" dirty="0" smtClean="0"/>
              <a:t>– This assesses a firm's </a:t>
            </a:r>
            <a:r>
              <a:rPr lang="en-US" sz="1670" dirty="0"/>
              <a:t>relative position within its industry determines whether a firm's profitability is above or below the industry average</a:t>
            </a:r>
            <a:r>
              <a:rPr lang="en-US" sz="1670" dirty="0" smtClean="0"/>
              <a:t>.</a:t>
            </a:r>
          </a:p>
          <a:p>
            <a:pPr marL="271463" indent="-271463">
              <a:buClr>
                <a:srgbClr val="00B050"/>
              </a:buClr>
              <a:buFont typeface="Wingdings 3" panose="05040102010807070707" pitchFamily="18" charset="2"/>
              <a:buChar char=""/>
            </a:pPr>
            <a:r>
              <a:rPr lang="en-US" sz="1670" dirty="0" smtClean="0"/>
              <a:t>A </a:t>
            </a:r>
            <a:r>
              <a:rPr lang="en-US" sz="1670" dirty="0"/>
              <a:t>firm's relative position within its industry determines whether a firm's profitability is above or below the industry average. The fundamental basis of above average profitability in the long run is sustainable competitive advantage. </a:t>
            </a:r>
            <a:endParaRPr lang="en-US" sz="1670" dirty="0" smtClean="0"/>
          </a:p>
          <a:p>
            <a:pPr marL="271463" indent="-271463">
              <a:buClr>
                <a:srgbClr val="00B050"/>
              </a:buClr>
              <a:buFont typeface="Wingdings 3" panose="05040102010807070707" pitchFamily="18" charset="2"/>
              <a:buChar char=""/>
            </a:pPr>
            <a:r>
              <a:rPr lang="en-US" sz="1670" dirty="0" smtClean="0"/>
              <a:t>There </a:t>
            </a:r>
            <a:r>
              <a:rPr lang="en-US" sz="1670" dirty="0"/>
              <a:t>are two basic types of competitive advantage a firm can possess: </a:t>
            </a:r>
            <a:r>
              <a:rPr lang="en-US" sz="1670" b="1" dirty="0"/>
              <a:t>low cost</a:t>
            </a:r>
            <a:r>
              <a:rPr lang="en-US" sz="1670" dirty="0"/>
              <a:t> or </a:t>
            </a:r>
            <a:r>
              <a:rPr lang="en-US" sz="1670" b="1" dirty="0"/>
              <a:t>differentiation</a:t>
            </a:r>
            <a:r>
              <a:rPr lang="en-US" sz="1670" dirty="0"/>
              <a:t>. The two basic types of competitive advantage combined with the range of activities for which a firm seeks to achieve them, lead to three generic strategies for achieving above average performance in an industry: </a:t>
            </a:r>
            <a:r>
              <a:rPr lang="en-US" sz="1670" b="1" dirty="0"/>
              <a:t>cost leadership</a:t>
            </a:r>
            <a:r>
              <a:rPr lang="en-US" sz="1670" dirty="0"/>
              <a:t>, </a:t>
            </a:r>
            <a:r>
              <a:rPr lang="en-US" sz="1670" b="1" dirty="0"/>
              <a:t>differentiation</a:t>
            </a:r>
            <a:r>
              <a:rPr lang="en-US" sz="1670" dirty="0"/>
              <a:t>, and </a:t>
            </a:r>
            <a:r>
              <a:rPr lang="en-US" sz="1670" b="1" dirty="0"/>
              <a:t>focus</a:t>
            </a:r>
            <a:r>
              <a:rPr lang="en-US" sz="1670" dirty="0"/>
              <a:t>. The focus strategy has two variants, </a:t>
            </a:r>
            <a:r>
              <a:rPr lang="en-US" sz="1670" b="1" dirty="0"/>
              <a:t>cost focus</a:t>
            </a:r>
            <a:r>
              <a:rPr lang="en-US" sz="1670" dirty="0"/>
              <a:t> and </a:t>
            </a:r>
            <a:r>
              <a:rPr lang="en-US" sz="1670" b="1" dirty="0"/>
              <a:t>differentiation focus</a:t>
            </a:r>
            <a:r>
              <a:rPr lang="en-US" sz="1670" dirty="0"/>
              <a:t>.</a:t>
            </a:r>
          </a:p>
          <a:p>
            <a:pPr>
              <a:buClr>
                <a:srgbClr val="00B050"/>
              </a:buClr>
            </a:pPr>
            <a:r>
              <a:rPr lang="en-US" sz="1670" b="1" dirty="0" smtClean="0">
                <a:solidFill>
                  <a:srgbClr val="FF0000"/>
                </a:solidFill>
              </a:rPr>
              <a:t>P8.3 </a:t>
            </a:r>
            <a:r>
              <a:rPr lang="en-US" sz="1670" b="1" dirty="0">
                <a:solidFill>
                  <a:srgbClr val="FF0000"/>
                </a:solidFill>
              </a:rPr>
              <a:t>– Task </a:t>
            </a:r>
            <a:r>
              <a:rPr lang="en-US" sz="1670" b="1" dirty="0" smtClean="0">
                <a:solidFill>
                  <a:srgbClr val="FF0000"/>
                </a:solidFill>
              </a:rPr>
              <a:t>05 </a:t>
            </a:r>
            <a:r>
              <a:rPr lang="en-US" sz="1670" b="1" dirty="0">
                <a:solidFill>
                  <a:srgbClr val="FF0000"/>
                </a:solidFill>
              </a:rPr>
              <a:t>– </a:t>
            </a:r>
            <a:r>
              <a:rPr lang="en-US" sz="1670" dirty="0">
                <a:solidFill>
                  <a:srgbClr val="FF0000"/>
                </a:solidFill>
              </a:rPr>
              <a:t>Describe </a:t>
            </a:r>
            <a:r>
              <a:rPr lang="en-US" sz="1670" dirty="0" smtClean="0">
                <a:solidFill>
                  <a:srgbClr val="FF0000"/>
                </a:solidFill>
              </a:rPr>
              <a:t>Porter’s Generic Strategy </a:t>
            </a:r>
            <a:r>
              <a:rPr lang="en-US" sz="1670" dirty="0">
                <a:solidFill>
                  <a:srgbClr val="FF0000"/>
                </a:solidFill>
              </a:rPr>
              <a:t>in regard to marketing, state the benefits of using this tool with examples.</a:t>
            </a:r>
          </a:p>
          <a:p>
            <a:pPr>
              <a:buClr>
                <a:srgbClr val="00B050"/>
              </a:buClr>
            </a:pPr>
            <a:r>
              <a:rPr lang="en-US" sz="1670" b="1" dirty="0" smtClean="0">
                <a:solidFill>
                  <a:srgbClr val="FF0000"/>
                </a:solidFill>
              </a:rPr>
              <a:t>P8.3 </a:t>
            </a:r>
            <a:r>
              <a:rPr lang="en-US" sz="1670" b="1" dirty="0">
                <a:solidFill>
                  <a:srgbClr val="FF0000"/>
                </a:solidFill>
              </a:rPr>
              <a:t>– Task </a:t>
            </a:r>
            <a:r>
              <a:rPr lang="en-US" sz="1670" b="1" dirty="0" smtClean="0">
                <a:solidFill>
                  <a:srgbClr val="FF0000"/>
                </a:solidFill>
              </a:rPr>
              <a:t>06 </a:t>
            </a:r>
            <a:r>
              <a:rPr lang="en-US" sz="1670" b="1" dirty="0">
                <a:solidFill>
                  <a:srgbClr val="FF0000"/>
                </a:solidFill>
              </a:rPr>
              <a:t>– </a:t>
            </a:r>
            <a:r>
              <a:rPr lang="en-US" sz="1670" dirty="0">
                <a:solidFill>
                  <a:srgbClr val="FF0000"/>
                </a:solidFill>
              </a:rPr>
              <a:t>For INK, create a </a:t>
            </a:r>
            <a:r>
              <a:rPr lang="en-US" sz="1670" dirty="0" smtClean="0">
                <a:solidFill>
                  <a:srgbClr val="FF0000"/>
                </a:solidFill>
              </a:rPr>
              <a:t>report </a:t>
            </a:r>
            <a:r>
              <a:rPr lang="en-US" sz="1670" dirty="0">
                <a:solidFill>
                  <a:srgbClr val="FF0000"/>
                </a:solidFill>
              </a:rPr>
              <a:t>describing how </a:t>
            </a:r>
            <a:r>
              <a:rPr lang="en-US" sz="1670" dirty="0" smtClean="0">
                <a:solidFill>
                  <a:srgbClr val="FF0000"/>
                </a:solidFill>
              </a:rPr>
              <a:t>Porter’s Generic Strategy </a:t>
            </a:r>
            <a:r>
              <a:rPr lang="en-US" sz="1670" dirty="0">
                <a:solidFill>
                  <a:srgbClr val="FF0000"/>
                </a:solidFill>
              </a:rPr>
              <a:t>marketing tool could be used to consider the </a:t>
            </a:r>
            <a:r>
              <a:rPr lang="en-US" sz="1670" dirty="0" smtClean="0">
                <a:solidFill>
                  <a:srgbClr val="FF0000"/>
                </a:solidFill>
              </a:rPr>
              <a:t>companies competitive advantage.</a:t>
            </a:r>
            <a:endParaRPr lang="en-GB" sz="1670" dirty="0"/>
          </a:p>
        </p:txBody>
      </p:sp>
      <p:sp>
        <p:nvSpPr>
          <p:cNvPr id="14" name="Title 2"/>
          <p:cNvSpPr>
            <a:spLocks noGrp="1"/>
          </p:cNvSpPr>
          <p:nvPr>
            <p:ph type="title"/>
          </p:nvPr>
        </p:nvSpPr>
        <p:spPr>
          <a:xfrm>
            <a:off x="70266" y="72008"/>
            <a:ext cx="8859452" cy="548680"/>
          </a:xfrm>
        </p:spPr>
        <p:txBody>
          <a:bodyPr>
            <a:noAutofit/>
          </a:bodyPr>
          <a:lstStyle/>
          <a:p>
            <a:r>
              <a:rPr lang="en-US" sz="2800" dirty="0" smtClean="0"/>
              <a:t>P8.3 –Propose a Marketing Strategy – Porter’s Strategy</a:t>
            </a:r>
            <a:endParaRPr lang="en-US" sz="2800" dirty="0"/>
          </a:p>
        </p:txBody>
      </p:sp>
      <p:pic>
        <p:nvPicPr>
          <p:cNvPr id="5" name="4.2 - Porter's Generic Strategies">
            <a:hlinkClick r:id="" action="ppaction://media"/>
          </p:cNvPr>
          <p:cNvPicPr>
            <a:picLocks noChangeAspect="1"/>
          </p:cNvPicPr>
          <p:nvPr>
            <a:videoFile r:link="rId1"/>
            <p:extLst/>
          </p:nvPr>
        </p:nvPicPr>
        <p:blipFill>
          <a:blip r:embed="rId4"/>
          <a:stretch>
            <a:fillRect/>
          </a:stretch>
        </p:blipFill>
        <p:spPr>
          <a:xfrm>
            <a:off x="6444208" y="1078228"/>
            <a:ext cx="2408044" cy="1802270"/>
          </a:xfrm>
          <a:prstGeom prst="rect">
            <a:avLst/>
          </a:prstGeom>
        </p:spPr>
      </p:pic>
      <p:sp>
        <p:nvSpPr>
          <p:cNvPr id="6" name="Rounded Rectangle 5">
            <a:hlinkClick r:id="rId5" action="ppaction://hlinkfile"/>
          </p:cNvPr>
          <p:cNvSpPr/>
          <p:nvPr/>
        </p:nvSpPr>
        <p:spPr>
          <a:xfrm>
            <a:off x="7036162" y="3037175"/>
            <a:ext cx="1224136" cy="28803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latin typeface="Arial" panose="020B0604020202020204" pitchFamily="34" charset="0"/>
                <a:cs typeface="Arial" panose="020B0604020202020204" pitchFamily="34" charset="0"/>
              </a:rPr>
              <a:t>Click Here</a:t>
            </a:r>
            <a:endParaRPr lang="en-GB" sz="1200" b="1" dirty="0">
              <a:solidFill>
                <a:schemeClr val="tx1"/>
              </a:solidFill>
              <a:latin typeface="Arial" panose="020B0604020202020204" pitchFamily="34" charset="0"/>
              <a:cs typeface="Arial" panose="020B0604020202020204" pitchFamily="34" charset="0"/>
            </a:endParaRPr>
          </a:p>
        </p:txBody>
      </p:sp>
      <p:pic>
        <p:nvPicPr>
          <p:cNvPr id="7" name="Picture 2" descr="Image result for porter's generic strategie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444208" y="3481884"/>
            <a:ext cx="2408044" cy="2455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2091875"/>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5"/>
            <a:ext cx="5976664" cy="5755422"/>
          </a:xfrm>
          <a:prstGeom prst="rect">
            <a:avLst/>
          </a:prstGeom>
        </p:spPr>
        <p:txBody>
          <a:bodyPr wrap="square">
            <a:spAutoFit/>
          </a:bodyPr>
          <a:lstStyle/>
          <a:p>
            <a:pPr marL="347663" indent="-347663">
              <a:buClr>
                <a:schemeClr val="accent6">
                  <a:lumMod val="50000"/>
                </a:schemeClr>
              </a:buClr>
              <a:buFont typeface="Wingdings 3" panose="05040102010807070707" pitchFamily="18" charset="2"/>
              <a:buChar char=""/>
            </a:pPr>
            <a:r>
              <a:rPr lang="en-US" sz="1600" b="1" dirty="0">
                <a:solidFill>
                  <a:srgbClr val="FF0000"/>
                </a:solidFill>
              </a:rPr>
              <a:t>SWOT</a:t>
            </a:r>
            <a:r>
              <a:rPr lang="en-US" sz="1600" dirty="0"/>
              <a:t> (Strengths, Weaknesses, Opportunities and Threats) analysis </a:t>
            </a:r>
            <a:r>
              <a:rPr lang="en-US" sz="1600" dirty="0" smtClean="0"/>
              <a:t>- The </a:t>
            </a:r>
            <a:r>
              <a:rPr lang="en-US" sz="1600" dirty="0"/>
              <a:t>market mapping technique can illustrate areas where there are existing products attempting to meet customers' needs. Common sense would suggest that it would be wise to avoid this area of the market, especially if there is more than one competing product in that space.</a:t>
            </a:r>
          </a:p>
          <a:p>
            <a:pPr marL="347663" indent="-347663">
              <a:buClr>
                <a:schemeClr val="accent6">
                  <a:lumMod val="50000"/>
                </a:schemeClr>
              </a:buClr>
              <a:buFont typeface="Wingdings 3" panose="05040102010807070707" pitchFamily="18" charset="2"/>
              <a:buChar char=""/>
            </a:pPr>
            <a:r>
              <a:rPr lang="en-US" sz="1600" dirty="0"/>
              <a:t>However, it is entirely realistic for a new entrant into the market to deliberately position a new product in an area of the market map where there is already a brand. It will do this if it believes the competitor has a weakness. Or maybe it has strengths that can be overcome.</a:t>
            </a:r>
          </a:p>
          <a:p>
            <a:pPr marL="347663" indent="-347663">
              <a:buClr>
                <a:schemeClr val="accent6">
                  <a:lumMod val="50000"/>
                </a:schemeClr>
              </a:buClr>
              <a:buFont typeface="Wingdings 3" panose="05040102010807070707" pitchFamily="18" charset="2"/>
              <a:buChar char=""/>
            </a:pPr>
            <a:r>
              <a:rPr lang="en-US" sz="1600" dirty="0"/>
              <a:t>A product may have several weaknesses that would lead to a rival positioning their product in the same part of the market. These could include:</a:t>
            </a:r>
          </a:p>
          <a:p>
            <a:pPr marL="682625" indent="-285750">
              <a:buClr>
                <a:schemeClr val="accent6">
                  <a:lumMod val="50000"/>
                </a:schemeClr>
              </a:buClr>
              <a:buFont typeface="Arial" panose="020B0604020202020204" pitchFamily="34" charset="0"/>
              <a:buChar char="•"/>
            </a:pPr>
            <a:r>
              <a:rPr lang="en-US" sz="1600" dirty="0" smtClean="0"/>
              <a:t>High price or Low Quality</a:t>
            </a:r>
            <a:endParaRPr lang="en-US" sz="1600" dirty="0"/>
          </a:p>
          <a:p>
            <a:pPr marL="682625" indent="-285750">
              <a:buClr>
                <a:schemeClr val="accent6">
                  <a:lumMod val="50000"/>
                </a:schemeClr>
              </a:buClr>
              <a:buFont typeface="Arial" panose="020B0604020202020204" pitchFamily="34" charset="0"/>
              <a:buChar char="•"/>
            </a:pPr>
            <a:r>
              <a:rPr lang="en-US" sz="1600" dirty="0" smtClean="0"/>
              <a:t>Poor </a:t>
            </a:r>
            <a:r>
              <a:rPr lang="en-US" sz="1600" dirty="0"/>
              <a:t>availability. This could include not being easily found by consumers in the places they </a:t>
            </a:r>
            <a:r>
              <a:rPr lang="en-US" sz="1600" dirty="0" smtClean="0"/>
              <a:t>expect, i.e</a:t>
            </a:r>
            <a:r>
              <a:rPr lang="en-US" sz="1600" dirty="0"/>
              <a:t>. the lack of a convenient outlet or an online service</a:t>
            </a:r>
          </a:p>
          <a:p>
            <a:pPr marL="682625" indent="-285750">
              <a:buClr>
                <a:schemeClr val="accent6">
                  <a:lumMod val="50000"/>
                </a:schemeClr>
              </a:buClr>
              <a:buFont typeface="Arial" panose="020B0604020202020204" pitchFamily="34" charset="0"/>
              <a:buChar char="•"/>
            </a:pPr>
            <a:r>
              <a:rPr lang="en-US" sz="1600" dirty="0" smtClean="0"/>
              <a:t>Slowness </a:t>
            </a:r>
            <a:r>
              <a:rPr lang="en-US" sz="1600" dirty="0"/>
              <a:t>to respond to changing customer needs, perhaps due to outdated technology in the product or in production</a:t>
            </a:r>
          </a:p>
          <a:p>
            <a:pPr marL="682625" indent="-285750">
              <a:buClr>
                <a:schemeClr val="accent6">
                  <a:lumMod val="50000"/>
                </a:schemeClr>
              </a:buClr>
              <a:buFont typeface="Arial" panose="020B0604020202020204" pitchFamily="34" charset="0"/>
              <a:buChar char="•"/>
            </a:pPr>
            <a:r>
              <a:rPr lang="en-US" sz="1600" dirty="0" smtClean="0"/>
              <a:t>Poor </a:t>
            </a:r>
            <a:r>
              <a:rPr lang="en-US" sz="1600" dirty="0"/>
              <a:t>promotion leading to weak branding and brand loyalty.</a:t>
            </a:r>
          </a:p>
        </p:txBody>
      </p:sp>
      <p:sp>
        <p:nvSpPr>
          <p:cNvPr id="8" name="Title 2"/>
          <p:cNvSpPr>
            <a:spLocks noGrp="1"/>
          </p:cNvSpPr>
          <p:nvPr>
            <p:ph type="title"/>
          </p:nvPr>
        </p:nvSpPr>
        <p:spPr>
          <a:xfrm>
            <a:off x="70266" y="72008"/>
            <a:ext cx="8859452" cy="548680"/>
          </a:xfrm>
        </p:spPr>
        <p:txBody>
          <a:bodyPr>
            <a:noAutofit/>
          </a:bodyPr>
          <a:lstStyle/>
          <a:p>
            <a:r>
              <a:rPr lang="en-US" sz="2800" dirty="0" smtClean="0"/>
              <a:t>P8.4 –Propose a Marketing Strategy – SWOT Analysis</a:t>
            </a:r>
            <a:endParaRPr lang="en-US" sz="2800" dirty="0"/>
          </a:p>
        </p:txBody>
      </p:sp>
      <p:pic>
        <p:nvPicPr>
          <p:cNvPr id="4098" name="Picture 2" descr="Image result for swot analysis marketi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4208" y="1066236"/>
            <a:ext cx="2376264" cy="181845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swot analysis marketing plan example">
            <a:hlinkClick r:id="rId6" action="ppaction://hlinkfile"/>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793" t="4434" r="4115" b="13523"/>
          <a:stretch/>
        </p:blipFill>
        <p:spPr bwMode="auto">
          <a:xfrm>
            <a:off x="6444208" y="2996952"/>
            <a:ext cx="2376264" cy="1758435"/>
          </a:xfrm>
          <a:prstGeom prst="rect">
            <a:avLst/>
          </a:prstGeom>
          <a:noFill/>
          <a:extLst>
            <a:ext uri="{909E8E84-426E-40DD-AFC4-6F175D3DCCD1}">
              <a14:hiddenFill xmlns:a14="http://schemas.microsoft.com/office/drawing/2010/main">
                <a:solidFill>
                  <a:srgbClr val="FFFFFF"/>
                </a:solidFill>
              </a14:hiddenFill>
            </a:ext>
          </a:extLst>
        </p:spPr>
      </p:pic>
      <p:sp>
        <p:nvSpPr>
          <p:cNvPr id="9" name="Rounded Rectangle 8">
            <a:hlinkClick r:id="rId6" action="ppaction://hlinkfile"/>
          </p:cNvPr>
          <p:cNvSpPr/>
          <p:nvPr/>
        </p:nvSpPr>
        <p:spPr>
          <a:xfrm>
            <a:off x="6907712" y="6309320"/>
            <a:ext cx="1224136" cy="28803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latin typeface="Arial" panose="020B0604020202020204" pitchFamily="34" charset="0"/>
                <a:cs typeface="Arial" panose="020B0604020202020204" pitchFamily="34" charset="0"/>
              </a:rPr>
              <a:t>Click Here</a:t>
            </a:r>
            <a:endParaRPr lang="en-GB" sz="1200" b="1" dirty="0">
              <a:solidFill>
                <a:schemeClr val="tx1"/>
              </a:solidFill>
              <a:latin typeface="Arial" panose="020B0604020202020204" pitchFamily="34" charset="0"/>
              <a:cs typeface="Arial" panose="020B0604020202020204" pitchFamily="34" charset="0"/>
            </a:endParaRPr>
          </a:p>
        </p:txBody>
      </p:sp>
      <p:pic>
        <p:nvPicPr>
          <p:cNvPr id="4" name="8.4 - Marketing Plan - SWOT Analysi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6444209" y="4865107"/>
            <a:ext cx="2376264" cy="1336649"/>
          </a:xfrm>
          <a:prstGeom prst="rect">
            <a:avLst/>
          </a:prstGeom>
          <a:ln>
            <a:solidFill>
              <a:schemeClr val="tx1"/>
            </a:solidFill>
          </a:ln>
        </p:spPr>
      </p:pic>
    </p:spTree>
    <p:extLst>
      <p:ext uri="{BB962C8B-B14F-4D97-AF65-F5344CB8AC3E}">
        <p14:creationId xmlns:p14="http://schemas.microsoft.com/office/powerpoint/2010/main" val="3686524583"/>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5"/>
            <a:ext cx="6696744" cy="5764655"/>
          </a:xfrm>
          <a:prstGeom prst="rect">
            <a:avLst/>
          </a:prstGeom>
        </p:spPr>
        <p:txBody>
          <a:bodyPr wrap="square">
            <a:spAutoFit/>
          </a:bodyPr>
          <a:lstStyle/>
          <a:p>
            <a:pPr marL="347663" indent="-347663">
              <a:buClr>
                <a:schemeClr val="accent6">
                  <a:lumMod val="50000"/>
                </a:schemeClr>
              </a:buClr>
              <a:buFont typeface="Wingdings 3" panose="05040102010807070707" pitchFamily="18" charset="2"/>
              <a:buChar char=""/>
            </a:pPr>
            <a:r>
              <a:rPr lang="en-US" sz="1940" dirty="0"/>
              <a:t>Equally, however, an existing product may have some significant strengths that will put new competitors off from positioning their idea in a similar segment of the market. These could include:</a:t>
            </a:r>
          </a:p>
          <a:p>
            <a:pPr marL="631825" indent="-284163">
              <a:buClr>
                <a:schemeClr val="accent6">
                  <a:lumMod val="50000"/>
                </a:schemeClr>
              </a:buClr>
              <a:buFont typeface="Arial" panose="020B0604020202020204" pitchFamily="34" charset="0"/>
              <a:buChar char="•"/>
            </a:pPr>
            <a:r>
              <a:rPr lang="en-US" sz="1940" dirty="0" smtClean="0"/>
              <a:t>A </a:t>
            </a:r>
            <a:r>
              <a:rPr lang="en-US" sz="1940" dirty="0"/>
              <a:t>loyal customer </a:t>
            </a:r>
            <a:r>
              <a:rPr lang="en-US" sz="1940" dirty="0" smtClean="0"/>
              <a:t>base</a:t>
            </a:r>
          </a:p>
          <a:p>
            <a:pPr marL="631825" indent="-284163">
              <a:buClr>
                <a:schemeClr val="accent6">
                  <a:lumMod val="50000"/>
                </a:schemeClr>
              </a:buClr>
              <a:buFont typeface="Arial" panose="020B0604020202020204" pitchFamily="34" charset="0"/>
              <a:buChar char="•"/>
            </a:pPr>
            <a:r>
              <a:rPr lang="en-US" sz="1940" dirty="0" smtClean="0"/>
              <a:t>If </a:t>
            </a:r>
            <a:r>
              <a:rPr lang="en-US" sz="1940" dirty="0"/>
              <a:t>the business is large, it could temporarily reduce its price or engage in other promotional activities, in order to retain customers. This might last until the business with the new product gives up because it has been unable to compete on price or reputation</a:t>
            </a:r>
          </a:p>
          <a:p>
            <a:pPr marL="631825" indent="-284163">
              <a:buClr>
                <a:schemeClr val="accent6">
                  <a:lumMod val="50000"/>
                </a:schemeClr>
              </a:buClr>
              <a:buFont typeface="Arial" panose="020B0604020202020204" pitchFamily="34" charset="0"/>
              <a:buChar char="•"/>
            </a:pPr>
            <a:r>
              <a:rPr lang="en-US" sz="1940" dirty="0" smtClean="0"/>
              <a:t>Customers </a:t>
            </a:r>
            <a:r>
              <a:rPr lang="en-US" sz="1940" dirty="0"/>
              <a:t>may have long term contracts (as with mobile phone networks and health clubs), meaning that it is difficult for the new brand to gain customers quickly</a:t>
            </a:r>
          </a:p>
          <a:p>
            <a:pPr marL="631825" indent="-284163">
              <a:buClr>
                <a:schemeClr val="accent6">
                  <a:lumMod val="50000"/>
                </a:schemeClr>
              </a:buClr>
              <a:buFont typeface="Arial" panose="020B0604020202020204" pitchFamily="34" charset="0"/>
              <a:buChar char="•"/>
            </a:pPr>
            <a:r>
              <a:rPr lang="en-US" sz="1940" dirty="0" smtClean="0"/>
              <a:t>Where </a:t>
            </a:r>
            <a:r>
              <a:rPr lang="en-US" sz="1940" dirty="0"/>
              <a:t>the customer has already invested in the market. </a:t>
            </a:r>
            <a:r>
              <a:rPr lang="en-US" sz="1940" dirty="0" smtClean="0"/>
              <a:t>E.g. </a:t>
            </a:r>
            <a:r>
              <a:rPr lang="en-US" sz="1940" dirty="0"/>
              <a:t>it will be hard to persuade people to swap to another manufacturer of digital cameras if they already have lots of lenses from a different brand that will be incompatible with the new </a:t>
            </a:r>
            <a:r>
              <a:rPr lang="en-US" sz="1940" dirty="0" smtClean="0"/>
              <a:t>brand</a:t>
            </a:r>
            <a:r>
              <a:rPr lang="en-US" sz="1940" dirty="0"/>
              <a:t>.</a:t>
            </a:r>
          </a:p>
        </p:txBody>
      </p:sp>
      <p:pic>
        <p:nvPicPr>
          <p:cNvPr id="17410" name="Picture 2" descr="Image result for evaluating competitio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134" t="11012" r="2441" b="8497"/>
          <a:stretch/>
        </p:blipFill>
        <p:spPr bwMode="auto">
          <a:xfrm>
            <a:off x="7092280" y="1124744"/>
            <a:ext cx="1728193" cy="1129972"/>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Image result for evaluating competi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279" y="2433312"/>
            <a:ext cx="1728193"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6" descr="Image result for swot analysi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550" t="4063" r="4102" b="3538"/>
          <a:stretch/>
        </p:blipFill>
        <p:spPr bwMode="auto">
          <a:xfrm>
            <a:off x="7092278" y="4040658"/>
            <a:ext cx="1728193" cy="1311043"/>
          </a:xfrm>
          <a:prstGeom prst="rect">
            <a:avLst/>
          </a:prstGeom>
          <a:noFill/>
          <a:extLst>
            <a:ext uri="{909E8E84-426E-40DD-AFC4-6F175D3DCCD1}">
              <a14:hiddenFill xmlns:a14="http://schemas.microsoft.com/office/drawing/2010/main">
                <a:solidFill>
                  <a:srgbClr val="FFFFFF"/>
                </a:solidFill>
              </a14:hiddenFill>
            </a:ext>
          </a:extLst>
        </p:spPr>
      </p:pic>
      <p:pic>
        <p:nvPicPr>
          <p:cNvPr id="17416" name="Picture 8" descr="Image result for swot analysi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7806" t="32412" r="50564" b="38107"/>
          <a:stretch/>
        </p:blipFill>
        <p:spPr bwMode="auto">
          <a:xfrm>
            <a:off x="7092279" y="5481228"/>
            <a:ext cx="1728192" cy="1116124"/>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2800" dirty="0" smtClean="0"/>
              <a:t>P8.4 –Propose a Marketing Strategy – SWOT Analysis</a:t>
            </a:r>
            <a:endParaRPr lang="en-US" sz="2800" dirty="0"/>
          </a:p>
        </p:txBody>
      </p:sp>
    </p:spTree>
    <p:extLst>
      <p:ext uri="{BB962C8B-B14F-4D97-AF65-F5344CB8AC3E}">
        <p14:creationId xmlns:p14="http://schemas.microsoft.com/office/powerpoint/2010/main" val="1627022145"/>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5"/>
            <a:ext cx="8568952" cy="1292662"/>
          </a:xfrm>
          <a:prstGeom prst="rect">
            <a:avLst/>
          </a:prstGeom>
        </p:spPr>
        <p:txBody>
          <a:bodyPr wrap="square">
            <a:spAutoFit/>
          </a:bodyPr>
          <a:lstStyle/>
          <a:p>
            <a:pPr marL="347663" indent="-347663">
              <a:buClr>
                <a:schemeClr val="accent6">
                  <a:lumMod val="50000"/>
                </a:schemeClr>
              </a:buClr>
              <a:buFont typeface="Wingdings 3" panose="05040102010807070707" pitchFamily="18" charset="2"/>
              <a:buChar char=""/>
            </a:pPr>
            <a:r>
              <a:rPr lang="en-US" sz="1950" dirty="0"/>
              <a:t>A new business will engage in a SWOT (Strengths, Weaknesses, Opportunities and Threats) analysis in order to evaluate their competitors before deciding where to position their brand. Essentially they will follow this </a:t>
            </a:r>
            <a:r>
              <a:rPr lang="en-US" sz="1950" dirty="0" smtClean="0"/>
              <a:t>process:</a:t>
            </a:r>
            <a:endParaRPr lang="en-US" sz="1950" dirty="0"/>
          </a:p>
        </p:txBody>
      </p:sp>
      <p:grpSp>
        <p:nvGrpSpPr>
          <p:cNvPr id="27" name="Group 26"/>
          <p:cNvGrpSpPr/>
          <p:nvPr/>
        </p:nvGrpSpPr>
        <p:grpSpPr>
          <a:xfrm>
            <a:off x="395536" y="2147973"/>
            <a:ext cx="8349084" cy="2937211"/>
            <a:chOff x="471388" y="3354532"/>
            <a:chExt cx="8349084" cy="2286800"/>
          </a:xfrm>
        </p:grpSpPr>
        <p:sp>
          <p:nvSpPr>
            <p:cNvPr id="3" name="TextBox 2"/>
            <p:cNvSpPr txBox="1"/>
            <p:nvPr/>
          </p:nvSpPr>
          <p:spPr>
            <a:xfrm>
              <a:off x="471388" y="3932474"/>
              <a:ext cx="1512168" cy="970473"/>
            </a:xfrm>
            <a:prstGeom prst="rect">
              <a:avLst/>
            </a:prstGeom>
            <a:solidFill>
              <a:schemeClr val="accent6">
                <a:lumMod val="60000"/>
                <a:lumOff val="40000"/>
              </a:schemeClr>
            </a:solidFill>
            <a:ln w="38100">
              <a:solidFill>
                <a:srgbClr val="002060"/>
              </a:solidFill>
            </a:ln>
            <a:effectLst>
              <a:outerShdw blurRad="101600" dist="38100" dir="2700000" sx="102000" sy="102000" algn="tl" rotWithShape="0">
                <a:prstClr val="black">
                  <a:alpha val="40000"/>
                </a:prstClr>
              </a:outerShdw>
            </a:effectLst>
          </p:spPr>
          <p:txBody>
            <a:bodyPr wrap="square" rtlCol="0">
              <a:spAutoFit/>
            </a:bodyPr>
            <a:lstStyle/>
            <a:p>
              <a:r>
                <a:rPr lang="en-US" sz="1500" dirty="0"/>
                <a:t>Do competitors</a:t>
              </a:r>
              <a:endParaRPr lang="en-GB" sz="1500" dirty="0"/>
            </a:p>
            <a:p>
              <a:pPr algn="ctr"/>
              <a:r>
                <a:rPr lang="en-US" sz="1500" dirty="0"/>
                <a:t>have </a:t>
              </a:r>
              <a:r>
                <a:rPr lang="en-US" sz="1500" dirty="0" smtClean="0"/>
                <a:t>weaknesses that </a:t>
              </a:r>
              <a:r>
                <a:rPr lang="en-US" sz="1500" dirty="0"/>
                <a:t>we can attack</a:t>
              </a:r>
              <a:r>
                <a:rPr lang="en-US" sz="1500" dirty="0" smtClean="0"/>
                <a:t>?</a:t>
              </a:r>
              <a:endParaRPr lang="en-GB" sz="1500" dirty="0"/>
            </a:p>
          </p:txBody>
        </p:sp>
        <p:sp>
          <p:nvSpPr>
            <p:cNvPr id="10" name="TextBox 9"/>
            <p:cNvSpPr txBox="1"/>
            <p:nvPr/>
          </p:nvSpPr>
          <p:spPr>
            <a:xfrm>
              <a:off x="2419651" y="4255638"/>
              <a:ext cx="648072" cy="251604"/>
            </a:xfrm>
            <a:prstGeom prst="rect">
              <a:avLst/>
            </a:prstGeom>
            <a:solidFill>
              <a:schemeClr val="accent6">
                <a:lumMod val="60000"/>
                <a:lumOff val="40000"/>
              </a:schemeClr>
            </a:solidFill>
            <a:ln w="38100">
              <a:solidFill>
                <a:srgbClr val="002060"/>
              </a:solidFill>
            </a:ln>
            <a:effectLst>
              <a:outerShdw blurRad="101600" dist="38100" dir="2700000" sx="102000" sy="102000" algn="tl" rotWithShape="0">
                <a:prstClr val="black">
                  <a:alpha val="40000"/>
                </a:prstClr>
              </a:outerShdw>
            </a:effectLst>
          </p:spPr>
          <p:txBody>
            <a:bodyPr wrap="square" rtlCol="0">
              <a:spAutoFit/>
            </a:bodyPr>
            <a:lstStyle>
              <a:defPPr>
                <a:defRPr lang="en-US"/>
              </a:defPPr>
              <a:lvl1pPr>
                <a:defRPr sz="1400"/>
              </a:lvl1pPr>
            </a:lstStyle>
            <a:p>
              <a:pPr algn="ctr"/>
              <a:r>
                <a:rPr lang="en-US" sz="1500" b="1" dirty="0"/>
                <a:t>Yes</a:t>
              </a:r>
              <a:endParaRPr lang="en-GB" sz="1500" b="1" dirty="0"/>
            </a:p>
          </p:txBody>
        </p:sp>
        <p:sp>
          <p:nvSpPr>
            <p:cNvPr id="11" name="TextBox 10"/>
            <p:cNvSpPr txBox="1"/>
            <p:nvPr/>
          </p:nvSpPr>
          <p:spPr>
            <a:xfrm>
              <a:off x="5796136" y="3697287"/>
              <a:ext cx="648072" cy="251604"/>
            </a:xfrm>
            <a:prstGeom prst="rect">
              <a:avLst/>
            </a:prstGeom>
            <a:solidFill>
              <a:schemeClr val="accent6">
                <a:lumMod val="60000"/>
                <a:lumOff val="40000"/>
              </a:schemeClr>
            </a:solidFill>
            <a:ln w="38100">
              <a:solidFill>
                <a:srgbClr val="002060"/>
              </a:solidFill>
            </a:ln>
            <a:effectLst>
              <a:outerShdw blurRad="101600" dist="38100" dir="2700000" sx="102000" sy="102000" algn="tl" rotWithShape="0">
                <a:prstClr val="black">
                  <a:alpha val="40000"/>
                </a:prstClr>
              </a:outerShdw>
            </a:effectLst>
          </p:spPr>
          <p:txBody>
            <a:bodyPr wrap="square" rtlCol="0">
              <a:spAutoFit/>
            </a:bodyPr>
            <a:lstStyle>
              <a:defPPr>
                <a:defRPr lang="en-US"/>
              </a:defPPr>
              <a:lvl1pPr algn="ctr">
                <a:defRPr sz="1400"/>
              </a:lvl1pPr>
            </a:lstStyle>
            <a:p>
              <a:r>
                <a:rPr lang="en-US" sz="1500" dirty="0"/>
                <a:t>Yes</a:t>
              </a:r>
              <a:endParaRPr lang="en-GB" sz="1500" dirty="0"/>
            </a:p>
          </p:txBody>
        </p:sp>
        <p:sp>
          <p:nvSpPr>
            <p:cNvPr id="12" name="TextBox 11"/>
            <p:cNvSpPr txBox="1"/>
            <p:nvPr/>
          </p:nvSpPr>
          <p:spPr>
            <a:xfrm>
              <a:off x="5796136" y="5065439"/>
              <a:ext cx="648072" cy="251604"/>
            </a:xfrm>
            <a:prstGeom prst="rect">
              <a:avLst/>
            </a:prstGeom>
            <a:solidFill>
              <a:schemeClr val="accent6">
                <a:lumMod val="60000"/>
                <a:lumOff val="40000"/>
              </a:schemeClr>
            </a:solidFill>
            <a:ln w="38100">
              <a:solidFill>
                <a:srgbClr val="002060"/>
              </a:solidFill>
            </a:ln>
            <a:effectLst>
              <a:outerShdw blurRad="101600" dist="38100" dir="2700000" sx="102000" sy="102000" algn="tl" rotWithShape="0">
                <a:prstClr val="black">
                  <a:alpha val="40000"/>
                </a:prstClr>
              </a:outerShdw>
            </a:effectLst>
          </p:spPr>
          <p:txBody>
            <a:bodyPr wrap="square" rtlCol="0">
              <a:spAutoFit/>
            </a:bodyPr>
            <a:lstStyle>
              <a:defPPr>
                <a:defRPr lang="en-US"/>
              </a:defPPr>
              <a:lvl1pPr algn="ctr">
                <a:defRPr sz="1400"/>
              </a:lvl1pPr>
            </a:lstStyle>
            <a:p>
              <a:r>
                <a:rPr lang="en-US" sz="1500" dirty="0"/>
                <a:t>No</a:t>
              </a:r>
              <a:endParaRPr lang="en-GB" sz="1500" dirty="0"/>
            </a:p>
          </p:txBody>
        </p:sp>
        <p:sp>
          <p:nvSpPr>
            <p:cNvPr id="13" name="TextBox 12"/>
            <p:cNvSpPr txBox="1"/>
            <p:nvPr/>
          </p:nvSpPr>
          <p:spPr>
            <a:xfrm>
              <a:off x="3484192" y="3932474"/>
              <a:ext cx="1807888" cy="790756"/>
            </a:xfrm>
            <a:prstGeom prst="rect">
              <a:avLst/>
            </a:prstGeom>
            <a:solidFill>
              <a:schemeClr val="accent6">
                <a:lumMod val="60000"/>
                <a:lumOff val="40000"/>
              </a:schemeClr>
            </a:solidFill>
            <a:ln w="38100">
              <a:solidFill>
                <a:srgbClr val="002060"/>
              </a:solidFill>
            </a:ln>
            <a:effectLst>
              <a:outerShdw blurRad="101600" dist="38100" dir="2700000" sx="102000" sy="102000" algn="tl" rotWithShape="0">
                <a:prstClr val="black">
                  <a:alpha val="40000"/>
                </a:prstClr>
              </a:outerShdw>
            </a:effectLst>
          </p:spPr>
          <p:txBody>
            <a:bodyPr wrap="square" rtlCol="0">
              <a:spAutoFit/>
            </a:bodyPr>
            <a:lstStyle>
              <a:defPPr>
                <a:defRPr lang="en-US"/>
              </a:defPPr>
              <a:lvl1pPr>
                <a:defRPr sz="1400"/>
              </a:lvl1pPr>
            </a:lstStyle>
            <a:p>
              <a:pPr algn="ctr"/>
              <a:r>
                <a:rPr lang="en-US" sz="1500" dirty="0"/>
                <a:t>Do they have strengths that we can overcome</a:t>
              </a:r>
              <a:br>
                <a:rPr lang="en-US" sz="1500" dirty="0"/>
              </a:br>
              <a:r>
                <a:rPr lang="en-US" sz="1500" dirty="0"/>
                <a:t>or match?</a:t>
              </a:r>
              <a:endParaRPr lang="en-GB" sz="1500" dirty="0"/>
            </a:p>
          </p:txBody>
        </p:sp>
        <p:sp>
          <p:nvSpPr>
            <p:cNvPr id="14" name="TextBox 13"/>
            <p:cNvSpPr txBox="1"/>
            <p:nvPr/>
          </p:nvSpPr>
          <p:spPr>
            <a:xfrm>
              <a:off x="7012584" y="4850576"/>
              <a:ext cx="1807888" cy="790756"/>
            </a:xfrm>
            <a:prstGeom prst="rect">
              <a:avLst/>
            </a:prstGeom>
            <a:solidFill>
              <a:schemeClr val="accent6">
                <a:lumMod val="60000"/>
                <a:lumOff val="40000"/>
              </a:schemeClr>
            </a:solidFill>
            <a:ln w="38100">
              <a:solidFill>
                <a:srgbClr val="002060"/>
              </a:solidFill>
            </a:ln>
            <a:effectLst>
              <a:outerShdw blurRad="101600" dist="38100" dir="2700000" sx="102000" sy="102000" algn="tl" rotWithShape="0">
                <a:prstClr val="black">
                  <a:alpha val="40000"/>
                </a:prstClr>
              </a:outerShdw>
            </a:effectLst>
          </p:spPr>
          <p:txBody>
            <a:bodyPr wrap="square" rtlCol="0">
              <a:spAutoFit/>
            </a:bodyPr>
            <a:lstStyle>
              <a:defPPr>
                <a:defRPr lang="en-US"/>
              </a:defPPr>
              <a:lvl1pPr algn="ctr">
                <a:defRPr sz="1400"/>
              </a:lvl1pPr>
            </a:lstStyle>
            <a:p>
              <a:r>
                <a:rPr lang="en-US" sz="1500" dirty="0"/>
                <a:t>Compete with them</a:t>
              </a:r>
              <a:br>
                <a:rPr lang="en-US" sz="1500" dirty="0"/>
              </a:br>
              <a:r>
                <a:rPr lang="en-US" sz="1500" dirty="0"/>
                <a:t>by differentiating</a:t>
              </a:r>
              <a:br>
                <a:rPr lang="en-US" sz="1500" dirty="0"/>
              </a:br>
              <a:r>
                <a:rPr lang="en-US" sz="1500" dirty="0"/>
                <a:t>the product</a:t>
              </a:r>
              <a:endParaRPr lang="en-GB" sz="1500" dirty="0"/>
            </a:p>
          </p:txBody>
        </p:sp>
        <p:sp>
          <p:nvSpPr>
            <p:cNvPr id="15" name="TextBox 14"/>
            <p:cNvSpPr txBox="1"/>
            <p:nvPr/>
          </p:nvSpPr>
          <p:spPr>
            <a:xfrm>
              <a:off x="7012584" y="3354532"/>
              <a:ext cx="1807888" cy="790756"/>
            </a:xfrm>
            <a:prstGeom prst="rect">
              <a:avLst/>
            </a:prstGeom>
            <a:solidFill>
              <a:schemeClr val="accent6">
                <a:lumMod val="60000"/>
                <a:lumOff val="40000"/>
              </a:schemeClr>
            </a:solidFill>
            <a:ln w="38100">
              <a:solidFill>
                <a:srgbClr val="002060"/>
              </a:solidFill>
            </a:ln>
            <a:effectLst>
              <a:outerShdw blurRad="101600" dist="38100" dir="2700000" sx="102000" sy="102000" algn="tl" rotWithShape="0">
                <a:prstClr val="black">
                  <a:alpha val="40000"/>
                </a:prstClr>
              </a:outerShdw>
            </a:effectLst>
          </p:spPr>
          <p:txBody>
            <a:bodyPr wrap="square" rtlCol="0">
              <a:spAutoFit/>
            </a:bodyPr>
            <a:lstStyle>
              <a:defPPr>
                <a:defRPr lang="en-US"/>
              </a:defPPr>
              <a:lvl1pPr algn="ctr">
                <a:defRPr sz="1400"/>
              </a:lvl1pPr>
            </a:lstStyle>
            <a:p>
              <a:r>
                <a:rPr lang="en-US" sz="1500" dirty="0"/>
                <a:t>Compete directly</a:t>
              </a:r>
            </a:p>
            <a:p>
              <a:r>
                <a:rPr lang="en-US" sz="1500" dirty="0"/>
                <a:t>with them in the same</a:t>
              </a:r>
            </a:p>
            <a:p>
              <a:r>
                <a:rPr lang="en-US" sz="1500" dirty="0"/>
                <a:t>area of the market</a:t>
              </a:r>
            </a:p>
          </p:txBody>
        </p:sp>
        <p:cxnSp>
          <p:nvCxnSpPr>
            <p:cNvPr id="5" name="Straight Arrow Connector 4"/>
            <p:cNvCxnSpPr>
              <a:stCxn id="3" idx="3"/>
              <a:endCxn id="10" idx="1"/>
            </p:cNvCxnSpPr>
            <p:nvPr/>
          </p:nvCxnSpPr>
          <p:spPr>
            <a:xfrm flipV="1">
              <a:off x="1983556" y="4381440"/>
              <a:ext cx="436095" cy="36271"/>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3092344" y="4409526"/>
              <a:ext cx="436095" cy="1"/>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3" idx="3"/>
              <a:endCxn id="11" idx="2"/>
            </p:cNvCxnSpPr>
            <p:nvPr/>
          </p:nvCxnSpPr>
          <p:spPr>
            <a:xfrm flipV="1">
              <a:off x="5292080" y="3948891"/>
              <a:ext cx="828092" cy="378962"/>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13" idx="3"/>
              <a:endCxn id="12" idx="0"/>
            </p:cNvCxnSpPr>
            <p:nvPr/>
          </p:nvCxnSpPr>
          <p:spPr>
            <a:xfrm>
              <a:off x="5292080" y="4327852"/>
              <a:ext cx="828092" cy="737587"/>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1" idx="3"/>
              <a:endCxn id="15" idx="1"/>
            </p:cNvCxnSpPr>
            <p:nvPr/>
          </p:nvCxnSpPr>
          <p:spPr>
            <a:xfrm flipV="1">
              <a:off x="6444208" y="3749911"/>
              <a:ext cx="568376" cy="73179"/>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12" idx="3"/>
              <a:endCxn id="14" idx="1"/>
            </p:cNvCxnSpPr>
            <p:nvPr/>
          </p:nvCxnSpPr>
          <p:spPr>
            <a:xfrm>
              <a:off x="6444208" y="5191242"/>
              <a:ext cx="568376" cy="54713"/>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33" name="Rectangle 32"/>
          <p:cNvSpPr/>
          <p:nvPr/>
        </p:nvSpPr>
        <p:spPr>
          <a:xfrm>
            <a:off x="251520" y="5229200"/>
            <a:ext cx="8568952" cy="1477328"/>
          </a:xfrm>
          <a:prstGeom prst="rect">
            <a:avLst/>
          </a:prstGeom>
        </p:spPr>
        <p:txBody>
          <a:bodyPr wrap="square">
            <a:spAutoFit/>
          </a:bodyPr>
          <a:lstStyle/>
          <a:p>
            <a:pPr>
              <a:buClr>
                <a:srgbClr val="00B050"/>
              </a:buClr>
            </a:pPr>
            <a:r>
              <a:rPr lang="en-US" b="1" dirty="0" smtClean="0">
                <a:solidFill>
                  <a:srgbClr val="FF0000"/>
                </a:solidFill>
              </a:rPr>
              <a:t>P8.4 </a:t>
            </a:r>
            <a:r>
              <a:rPr lang="en-US" b="1" dirty="0">
                <a:solidFill>
                  <a:srgbClr val="FF0000"/>
                </a:solidFill>
              </a:rPr>
              <a:t>– Task </a:t>
            </a:r>
            <a:r>
              <a:rPr lang="en-US" b="1" dirty="0" smtClean="0">
                <a:solidFill>
                  <a:srgbClr val="FF0000"/>
                </a:solidFill>
              </a:rPr>
              <a:t>07 </a:t>
            </a:r>
            <a:r>
              <a:rPr lang="en-US" b="1" dirty="0">
                <a:solidFill>
                  <a:srgbClr val="FF0000"/>
                </a:solidFill>
              </a:rPr>
              <a:t>– </a:t>
            </a:r>
            <a:r>
              <a:rPr lang="en-US" dirty="0">
                <a:solidFill>
                  <a:srgbClr val="FF0000"/>
                </a:solidFill>
              </a:rPr>
              <a:t>Describe </a:t>
            </a:r>
            <a:r>
              <a:rPr lang="en-US" dirty="0" smtClean="0">
                <a:solidFill>
                  <a:srgbClr val="FF0000"/>
                </a:solidFill>
              </a:rPr>
              <a:t>what a SWOT analysis is </a:t>
            </a:r>
            <a:r>
              <a:rPr lang="en-US" dirty="0">
                <a:solidFill>
                  <a:srgbClr val="FF0000"/>
                </a:solidFill>
              </a:rPr>
              <a:t>in regard to marketing, state the benefits of using this tool with examples.</a:t>
            </a:r>
          </a:p>
          <a:p>
            <a:pPr>
              <a:buClr>
                <a:srgbClr val="00B050"/>
              </a:buClr>
            </a:pPr>
            <a:r>
              <a:rPr lang="en-US" b="1" dirty="0" smtClean="0">
                <a:solidFill>
                  <a:srgbClr val="FF0000"/>
                </a:solidFill>
              </a:rPr>
              <a:t>P8.4 </a:t>
            </a:r>
            <a:r>
              <a:rPr lang="en-US" b="1" dirty="0">
                <a:solidFill>
                  <a:srgbClr val="FF0000"/>
                </a:solidFill>
              </a:rPr>
              <a:t>– Task </a:t>
            </a:r>
            <a:r>
              <a:rPr lang="en-US" b="1" dirty="0" smtClean="0">
                <a:solidFill>
                  <a:srgbClr val="FF0000"/>
                </a:solidFill>
              </a:rPr>
              <a:t>08 </a:t>
            </a:r>
            <a:r>
              <a:rPr lang="en-US" b="1" dirty="0">
                <a:solidFill>
                  <a:srgbClr val="FF0000"/>
                </a:solidFill>
              </a:rPr>
              <a:t>– </a:t>
            </a:r>
            <a:r>
              <a:rPr lang="en-US" dirty="0">
                <a:solidFill>
                  <a:srgbClr val="FF0000"/>
                </a:solidFill>
              </a:rPr>
              <a:t>For INK, create a </a:t>
            </a:r>
            <a:r>
              <a:rPr lang="en-US" dirty="0" smtClean="0">
                <a:solidFill>
                  <a:srgbClr val="FF0000"/>
                </a:solidFill>
              </a:rPr>
              <a:t>report</a:t>
            </a:r>
            <a:r>
              <a:rPr lang="en-US" dirty="0">
                <a:solidFill>
                  <a:srgbClr val="FF0000"/>
                </a:solidFill>
                <a:latin typeface="Arial" panose="020B0604020202020204" pitchFamily="34" charset="0"/>
                <a:cs typeface="Arial" panose="020B0604020202020204" pitchFamily="34" charset="0"/>
              </a:rPr>
              <a:t> </a:t>
            </a:r>
            <a:r>
              <a:rPr lang="en-US" dirty="0" smtClean="0">
                <a:solidFill>
                  <a:srgbClr val="FF0000"/>
                </a:solidFill>
                <a:latin typeface="Arial" panose="020B0604020202020204" pitchFamily="34" charset="0"/>
                <a:cs typeface="Arial" panose="020B0604020202020204" pitchFamily="34" charset="0"/>
              </a:rPr>
              <a:t>by </a:t>
            </a:r>
            <a:r>
              <a:rPr lang="en-US" dirty="0" smtClean="0">
                <a:solidFill>
                  <a:srgbClr val="FF0000"/>
                </a:solidFill>
              </a:rPr>
              <a:t>creating and describing </a:t>
            </a:r>
            <a:r>
              <a:rPr lang="en-US" dirty="0">
                <a:solidFill>
                  <a:srgbClr val="FF0000"/>
                </a:solidFill>
              </a:rPr>
              <a:t>how </a:t>
            </a:r>
            <a:r>
              <a:rPr lang="en-US" dirty="0" smtClean="0">
                <a:solidFill>
                  <a:srgbClr val="FF0000"/>
                </a:solidFill>
              </a:rPr>
              <a:t>a SWOT analysis tool </a:t>
            </a:r>
            <a:r>
              <a:rPr lang="en-US" dirty="0">
                <a:solidFill>
                  <a:srgbClr val="FF0000"/>
                </a:solidFill>
              </a:rPr>
              <a:t>could be used to consider the market </a:t>
            </a:r>
            <a:r>
              <a:rPr lang="en-US" dirty="0" smtClean="0">
                <a:solidFill>
                  <a:srgbClr val="FF0000"/>
                </a:solidFill>
              </a:rPr>
              <a:t>awareness in terms of a marketing plan.</a:t>
            </a:r>
            <a:endParaRPr lang="en-GB" dirty="0"/>
          </a:p>
        </p:txBody>
      </p:sp>
      <p:sp>
        <p:nvSpPr>
          <p:cNvPr id="22" name="Title 2"/>
          <p:cNvSpPr>
            <a:spLocks noGrp="1"/>
          </p:cNvSpPr>
          <p:nvPr>
            <p:ph type="title"/>
          </p:nvPr>
        </p:nvSpPr>
        <p:spPr>
          <a:xfrm>
            <a:off x="70266" y="72008"/>
            <a:ext cx="8859452" cy="548680"/>
          </a:xfrm>
        </p:spPr>
        <p:txBody>
          <a:bodyPr>
            <a:noAutofit/>
          </a:bodyPr>
          <a:lstStyle/>
          <a:p>
            <a:r>
              <a:rPr lang="en-US" sz="2800" dirty="0" smtClean="0"/>
              <a:t>P8.4 –Propose a Marketing Strategy – SWOT Analysis</a:t>
            </a:r>
            <a:endParaRPr lang="en-US" sz="2800" dirty="0"/>
          </a:p>
        </p:txBody>
      </p:sp>
    </p:spTree>
    <p:extLst>
      <p:ext uri="{BB962C8B-B14F-4D97-AF65-F5344CB8AC3E}">
        <p14:creationId xmlns:p14="http://schemas.microsoft.com/office/powerpoint/2010/main" val="2559840708"/>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624737" cy="5521512"/>
          </a:xfrm>
          <a:prstGeom prst="rect">
            <a:avLst/>
          </a:prstGeom>
        </p:spPr>
        <p:txBody>
          <a:bodyPr wrap="square">
            <a:spAutoFit/>
          </a:bodyPr>
          <a:lstStyle/>
          <a:p>
            <a:pPr marL="271463" indent="-271463">
              <a:buClr>
                <a:srgbClr val="00B050"/>
              </a:buClr>
              <a:buFont typeface="Wingdings 3" panose="05040102010807070707" pitchFamily="18" charset="2"/>
              <a:buChar char=""/>
            </a:pPr>
            <a:r>
              <a:rPr lang="en-US" sz="1480" b="1" dirty="0" smtClean="0">
                <a:solidFill>
                  <a:srgbClr val="FF0000"/>
                </a:solidFill>
              </a:rPr>
              <a:t>STEEPLE </a:t>
            </a:r>
            <a:r>
              <a:rPr lang="en-US" sz="1480" b="1" dirty="0">
                <a:solidFill>
                  <a:srgbClr val="FF0000"/>
                </a:solidFill>
              </a:rPr>
              <a:t>analysis </a:t>
            </a:r>
            <a:r>
              <a:rPr lang="en-US" sz="1480" dirty="0"/>
              <a:t>(Social, Technological, Economic, </a:t>
            </a:r>
            <a:r>
              <a:rPr lang="en-US" sz="1480" dirty="0" smtClean="0"/>
              <a:t>Environmental</a:t>
            </a:r>
            <a:r>
              <a:rPr lang="en-US" sz="1480" dirty="0"/>
              <a:t>, Political, Legal and Ethical) - A </a:t>
            </a:r>
            <a:r>
              <a:rPr lang="en-US" sz="1480" dirty="0" smtClean="0"/>
              <a:t>STEEPLE analysis </a:t>
            </a:r>
            <a:r>
              <a:rPr lang="en-US" sz="1480" dirty="0"/>
              <a:t>is a framework or tool used by marketers to analyse and monitor the macro-environmental (external marketing environment) factors that have an impact on an organisation. The result of which is used to identify threats and weaknesses which is used in a SWOT analysis</a:t>
            </a:r>
            <a:r>
              <a:rPr lang="en-US" sz="1480" dirty="0" smtClean="0"/>
              <a:t>.</a:t>
            </a:r>
          </a:p>
          <a:p>
            <a:pPr marL="271463" indent="-271463">
              <a:buClr>
                <a:srgbClr val="00B050"/>
              </a:buClr>
              <a:buFont typeface="Wingdings 3" panose="05040102010807070707" pitchFamily="18" charset="2"/>
              <a:buChar char=""/>
            </a:pPr>
            <a:r>
              <a:rPr lang="en-US" sz="1480" b="1" dirty="0" smtClean="0">
                <a:solidFill>
                  <a:srgbClr val="FF0000"/>
                </a:solidFill>
              </a:rPr>
              <a:t>Social Factors </a:t>
            </a:r>
            <a:r>
              <a:rPr lang="en-US" sz="1480" dirty="0" smtClean="0"/>
              <a:t>- Also </a:t>
            </a:r>
            <a:r>
              <a:rPr lang="en-US" sz="1480" dirty="0"/>
              <a:t>known as socio-cultural factors, are the areas that involve the shared belief and attitudes of the population. These factors include – population growth, age distribution, health consciousness, career attitudes and so on. These factors are of particular interest as they have a direct effect on how marketers understand customers and what drives them</a:t>
            </a:r>
            <a:r>
              <a:rPr lang="en-US" sz="1480" dirty="0" smtClean="0"/>
              <a:t>.</a:t>
            </a:r>
          </a:p>
          <a:p>
            <a:pPr marL="271463" indent="-271463">
              <a:buClr>
                <a:srgbClr val="00B050"/>
              </a:buClr>
              <a:buFont typeface="Wingdings 3" panose="05040102010807070707" pitchFamily="18" charset="2"/>
              <a:buChar char=""/>
            </a:pPr>
            <a:r>
              <a:rPr lang="en-US" sz="1480" dirty="0" smtClean="0"/>
              <a:t>In terms of marketing this means trends, how opinion changes, the public perception of the company, what is seen as up to date and old fashioned.</a:t>
            </a:r>
            <a:endParaRPr lang="en-US" sz="1480" dirty="0"/>
          </a:p>
          <a:p>
            <a:pPr marL="271463" indent="-271463">
              <a:buClr>
                <a:srgbClr val="00B050"/>
              </a:buClr>
              <a:buFont typeface="Wingdings 3" panose="05040102010807070707" pitchFamily="18" charset="2"/>
              <a:buChar char=""/>
            </a:pPr>
            <a:r>
              <a:rPr lang="en-US" sz="1480" b="1" dirty="0">
                <a:solidFill>
                  <a:srgbClr val="FF0000"/>
                </a:solidFill>
              </a:rPr>
              <a:t>Technological </a:t>
            </a:r>
            <a:r>
              <a:rPr lang="en-US" sz="1480" b="1" dirty="0" smtClean="0">
                <a:solidFill>
                  <a:srgbClr val="FF0000"/>
                </a:solidFill>
              </a:rPr>
              <a:t>Factors </a:t>
            </a:r>
            <a:r>
              <a:rPr lang="en-US" sz="1480" dirty="0" smtClean="0"/>
              <a:t>- We </a:t>
            </a:r>
            <a:r>
              <a:rPr lang="en-US" sz="1480" dirty="0"/>
              <a:t>all know how fast the technological landscape changes and how this impacts the way we market our products. Technological factors affect marketing and the management thereof in three distinct ways</a:t>
            </a:r>
            <a:r>
              <a:rPr lang="en-US" sz="1480" dirty="0" smtClean="0"/>
              <a:t>:</a:t>
            </a:r>
          </a:p>
          <a:p>
            <a:pPr marL="631825" indent="-269875">
              <a:buClr>
                <a:srgbClr val="00B050"/>
              </a:buClr>
              <a:buFont typeface="Arial" panose="020B0604020202020204" pitchFamily="34" charset="0"/>
              <a:buChar char="•"/>
            </a:pPr>
            <a:r>
              <a:rPr lang="en-US" sz="1480" dirty="0"/>
              <a:t>New ways of producing goods and services</a:t>
            </a:r>
          </a:p>
          <a:p>
            <a:pPr marL="631825" indent="-269875">
              <a:buClr>
                <a:srgbClr val="00B050"/>
              </a:buClr>
              <a:buFont typeface="Arial" panose="020B0604020202020204" pitchFamily="34" charset="0"/>
              <a:buChar char="•"/>
            </a:pPr>
            <a:r>
              <a:rPr lang="en-US" sz="1480" dirty="0"/>
              <a:t>New ways of distributing goods and services</a:t>
            </a:r>
          </a:p>
          <a:p>
            <a:pPr marL="631825" indent="-269875">
              <a:buClr>
                <a:srgbClr val="00B050"/>
              </a:buClr>
              <a:buFont typeface="Arial" panose="020B0604020202020204" pitchFamily="34" charset="0"/>
              <a:buChar char="•"/>
            </a:pPr>
            <a:r>
              <a:rPr lang="en-US" sz="1480" dirty="0"/>
              <a:t>New ways of communicating with target markets</a:t>
            </a:r>
          </a:p>
          <a:p>
            <a:pPr marL="271463" indent="-271463">
              <a:buClr>
                <a:srgbClr val="00B050"/>
              </a:buClr>
              <a:buFont typeface="Wingdings 3" panose="05040102010807070707" pitchFamily="18" charset="2"/>
              <a:buChar char=""/>
            </a:pPr>
            <a:r>
              <a:rPr lang="en-US" sz="1480" dirty="0" smtClean="0"/>
              <a:t>In terms of marketing this means the Digital Tribes, appealing to a different audience, not burdening customers with the need for technical updates of downloads.</a:t>
            </a:r>
            <a:endParaRPr lang="en-US" sz="1480" dirty="0"/>
          </a:p>
        </p:txBody>
      </p:sp>
      <p:sp>
        <p:nvSpPr>
          <p:cNvPr id="14" name="Title 2"/>
          <p:cNvSpPr>
            <a:spLocks noGrp="1"/>
          </p:cNvSpPr>
          <p:nvPr>
            <p:ph type="title"/>
          </p:nvPr>
        </p:nvSpPr>
        <p:spPr>
          <a:xfrm>
            <a:off x="70266" y="72008"/>
            <a:ext cx="8859452" cy="548680"/>
          </a:xfrm>
        </p:spPr>
        <p:txBody>
          <a:bodyPr>
            <a:noAutofit/>
          </a:bodyPr>
          <a:lstStyle/>
          <a:p>
            <a:r>
              <a:rPr lang="en-US" sz="2800" dirty="0" smtClean="0"/>
              <a:t>P8.5 – Propose a Marketing Strategy – STEEPLE Analysis</a:t>
            </a:r>
            <a:endParaRPr lang="en-US" sz="2800" dirty="0"/>
          </a:p>
        </p:txBody>
      </p:sp>
      <p:pic>
        <p:nvPicPr>
          <p:cNvPr id="4" name="8.5 - PESTLE Analysi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876256" y="1056673"/>
            <a:ext cx="1945152" cy="1458864"/>
          </a:xfrm>
          <a:prstGeom prst="rect">
            <a:avLst/>
          </a:prstGeom>
        </p:spPr>
      </p:pic>
      <p:sp>
        <p:nvSpPr>
          <p:cNvPr id="5" name="Rounded Rectangle 4">
            <a:hlinkClick r:id="rId6" action="ppaction://hlinkfile"/>
          </p:cNvPr>
          <p:cNvSpPr/>
          <p:nvPr/>
        </p:nvSpPr>
        <p:spPr>
          <a:xfrm>
            <a:off x="7236764" y="2636912"/>
            <a:ext cx="1224136" cy="28803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latin typeface="Arial" panose="020B0604020202020204" pitchFamily="34" charset="0"/>
                <a:cs typeface="Arial" panose="020B0604020202020204" pitchFamily="34" charset="0"/>
              </a:rPr>
              <a:t>Click Here</a:t>
            </a:r>
            <a:endParaRPr lang="en-GB" sz="1200" b="1" dirty="0">
              <a:solidFill>
                <a:schemeClr val="tx1"/>
              </a:solidFill>
              <a:latin typeface="Arial" panose="020B0604020202020204" pitchFamily="34" charset="0"/>
              <a:cs typeface="Arial" panose="020B0604020202020204" pitchFamily="34" charset="0"/>
            </a:endParaRPr>
          </a:p>
        </p:txBody>
      </p:sp>
      <p:pic>
        <p:nvPicPr>
          <p:cNvPr id="6" name="Picture 2" descr="Image result for pestle marketing pla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76256" y="3212976"/>
            <a:ext cx="1945152" cy="211743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hlinkClick r:id="rId8" action="ppaction://hlinkfile"/>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876256" y="5502823"/>
            <a:ext cx="1945152" cy="1094529"/>
          </a:xfrm>
          <a:prstGeom prst="rect">
            <a:avLst/>
          </a:prstGeom>
        </p:spPr>
      </p:pic>
    </p:spTree>
    <p:extLst>
      <p:ext uri="{BB962C8B-B14F-4D97-AF65-F5344CB8AC3E}">
        <p14:creationId xmlns:p14="http://schemas.microsoft.com/office/powerpoint/2010/main" val="4285592725"/>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7704856" cy="620688"/>
          </a:xfrm>
        </p:spPr>
        <p:txBody>
          <a:bodyPr>
            <a:noAutofit/>
          </a:bodyPr>
          <a:lstStyle/>
          <a:p>
            <a:r>
              <a:rPr lang="en-GB" sz="4800" dirty="0" smtClean="0"/>
              <a:t>Calculating the Points</a:t>
            </a:r>
            <a:endParaRPr lang="en-GB" b="1" dirty="0" smtClean="0"/>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number of points available for each unit depends on the unit grade achieved. </a:t>
            </a:r>
            <a:r>
              <a:rPr lang="en-US" sz="2400" dirty="0" smtClean="0">
                <a:solidFill>
                  <a:srgbClr val="000000"/>
                </a:solidFill>
                <a:latin typeface="Arial" panose="020B0604020202020204" pitchFamily="34" charset="0"/>
              </a:rPr>
              <a:t>Units </a:t>
            </a:r>
            <a:r>
              <a:rPr lang="en-US" sz="2400" dirty="0">
                <a:solidFill>
                  <a:srgbClr val="000000"/>
                </a:solidFill>
                <a:latin typeface="Arial" panose="020B0604020202020204" pitchFamily="34" charset="0"/>
              </a:rPr>
              <a:t>1 and </a:t>
            </a:r>
            <a:r>
              <a:rPr lang="en-US" sz="2400" dirty="0" smtClean="0">
                <a:solidFill>
                  <a:srgbClr val="000000"/>
                </a:solidFill>
                <a:latin typeface="Arial" panose="020B0604020202020204" pitchFamily="34" charset="0"/>
              </a:rPr>
              <a:t>22 in </a:t>
            </a:r>
            <a:r>
              <a:rPr lang="en-US" sz="2400" dirty="0">
                <a:solidFill>
                  <a:srgbClr val="000000"/>
                </a:solidFill>
                <a:latin typeface="Arial" panose="020B0604020202020204" pitchFamily="34" charset="0"/>
              </a:rPr>
              <a:t>the Cambridge </a:t>
            </a:r>
            <a:r>
              <a:rPr lang="en-US" sz="2400" dirty="0" err="1">
                <a:solidFill>
                  <a:srgbClr val="000000"/>
                </a:solidFill>
                <a:latin typeface="Arial" panose="020B0604020202020204" pitchFamily="34" charset="0"/>
              </a:rPr>
              <a:t>Technicals</a:t>
            </a:r>
            <a:r>
              <a:rPr lang="en-US" sz="2400" dirty="0">
                <a:solidFill>
                  <a:srgbClr val="000000"/>
                </a:solidFill>
                <a:latin typeface="Arial" panose="020B0604020202020204" pitchFamily="34" charset="0"/>
              </a:rPr>
              <a:t> in </a:t>
            </a:r>
            <a:r>
              <a:rPr lang="en-US" sz="2400" dirty="0" smtClean="0">
                <a:solidFill>
                  <a:srgbClr val="000000"/>
                </a:solidFill>
                <a:latin typeface="Arial" panose="020B0604020202020204" pitchFamily="34" charset="0"/>
              </a:rPr>
              <a:t>Business </a:t>
            </a:r>
            <a:r>
              <a:rPr lang="en-US" sz="2400" dirty="0">
                <a:solidFill>
                  <a:srgbClr val="000000"/>
                </a:solidFill>
                <a:latin typeface="Arial" panose="020B0604020202020204" pitchFamily="34" charset="0"/>
              </a:rPr>
              <a:t>are </a:t>
            </a:r>
            <a:r>
              <a:rPr lang="en-US" sz="2400" b="1" dirty="0" smtClean="0">
                <a:solidFill>
                  <a:srgbClr val="000000"/>
                </a:solidFill>
                <a:latin typeface="Arial" panose="020B0604020202020204" pitchFamily="34" charset="0"/>
              </a:rPr>
              <a:t>120 </a:t>
            </a:r>
            <a:r>
              <a:rPr lang="en-US" sz="2400" b="1" dirty="0">
                <a:solidFill>
                  <a:srgbClr val="000000"/>
                </a:solidFill>
                <a:latin typeface="Arial" panose="020B0604020202020204" pitchFamily="34" charset="0"/>
              </a:rPr>
              <a:t>GLH</a:t>
            </a:r>
            <a:r>
              <a:rPr lang="en-US" sz="2400" dirty="0">
                <a:solidFill>
                  <a:srgbClr val="000000"/>
                </a:solidFill>
                <a:latin typeface="Arial" panose="020B0604020202020204" pitchFamily="34" charset="0"/>
              </a:rPr>
              <a:t>; all other units are 60 GLH. </a:t>
            </a:r>
            <a:r>
              <a:rPr lang="en-US" sz="2400" dirty="0" smtClean="0">
                <a:solidFill>
                  <a:srgbClr val="000000"/>
                </a:solidFill>
                <a:latin typeface="Arial" panose="020B0604020202020204" pitchFamily="34" charset="0"/>
              </a:rPr>
              <a:t>The </a:t>
            </a:r>
            <a:r>
              <a:rPr lang="en-US" sz="2400" dirty="0">
                <a:solidFill>
                  <a:srgbClr val="000000"/>
                </a:solidFill>
                <a:latin typeface="Arial" panose="020B0604020202020204" pitchFamily="34" charset="0"/>
              </a:rPr>
              <a:t>table below shows the number of points issued for each grade</a:t>
            </a:r>
            <a:r>
              <a:rPr lang="en-US" sz="2400"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sz="2400"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sz="2400" dirty="0" smtClean="0">
              <a:solidFill>
                <a:srgbClr val="000000"/>
              </a:solidFill>
              <a:latin typeface="Arial" panose="020B0604020202020204" pitchFamily="34" charset="0"/>
            </a:endParaRPr>
          </a:p>
          <a:p>
            <a:pPr>
              <a:buClr>
                <a:srgbClr val="00B050"/>
              </a:buClr>
              <a:buSzPct val="80000"/>
            </a:pPr>
            <a:r>
              <a:rPr lang="en-US" sz="2400" dirty="0">
                <a:solidFill>
                  <a:srgbClr val="000000"/>
                </a:solidFill>
                <a:latin typeface="Arial" panose="020B0604020202020204" pitchFamily="34" charset="0"/>
              </a:rPr>
              <a:t>		</a:t>
            </a:r>
          </a:p>
          <a:p>
            <a:pPr>
              <a:buClr>
                <a:srgbClr val="00B050"/>
              </a:buClr>
              <a:buSzPct val="80000"/>
            </a:pPr>
            <a:r>
              <a:rPr lang="en-GB" sz="2400" dirty="0">
                <a:solidFill>
                  <a:srgbClr val="000000"/>
                </a:solidFill>
                <a:latin typeface="Arial" panose="020B0604020202020204" pitchFamily="34" charset="0"/>
              </a:rPr>
              <a:t>	</a:t>
            </a:r>
            <a:endParaRPr lang="en-GB" sz="2400" dirty="0" smtClean="0">
              <a:solidFill>
                <a:srgbClr val="000000"/>
              </a:solidFill>
              <a:latin typeface="Arial" panose="020B0604020202020204" pitchFamily="34" charset="0"/>
            </a:endParaRPr>
          </a:p>
          <a:p>
            <a:pPr>
              <a:buClr>
                <a:srgbClr val="00B050"/>
              </a:buClr>
              <a:buSzPct val="80000"/>
            </a:pPr>
            <a:endParaRPr lang="en-US" sz="2400" dirty="0" smtClean="0">
              <a:solidFill>
                <a:srgbClr val="000000"/>
              </a:solidFill>
              <a:latin typeface="Arial" panose="020B0604020202020204" pitchFamily="34" charset="0"/>
            </a:endParaRPr>
          </a:p>
          <a:p>
            <a:pPr marL="365125" indent="-365125">
              <a:buClr>
                <a:srgbClr val="00B050"/>
              </a:buClr>
              <a:buSzPct val="80000"/>
              <a:buFont typeface="Wingdings 3" panose="05040102010807070707" pitchFamily="18" charset="2"/>
              <a:buChar char=""/>
            </a:pPr>
            <a:r>
              <a:rPr lang="en-US" sz="2400" dirty="0"/>
              <a:t>To calculate the learner’s qualification </a:t>
            </a:r>
            <a:r>
              <a:rPr lang="en-US" sz="2400" dirty="0" smtClean="0"/>
              <a:t>grade you </a:t>
            </a:r>
            <a:r>
              <a:rPr lang="en-US" sz="2400" dirty="0"/>
              <a:t>will need to add up all the points for the units the learner has achieved, making sure they’ve covered the appropriate mandatory content, taken sufficient externally assessed units, and any units required for the chosen pathway</a:t>
            </a:r>
            <a:r>
              <a:rPr lang="en-US" sz="2400" dirty="0" smtClean="0"/>
              <a:t>.</a:t>
            </a:r>
            <a:endParaRPr lang="en-GB" sz="24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05610440"/>
              </p:ext>
            </p:extLst>
          </p:nvPr>
        </p:nvGraphicFramePr>
        <p:xfrm>
          <a:off x="395536" y="3046080"/>
          <a:ext cx="8424935" cy="1584960"/>
        </p:xfrm>
        <a:graphic>
          <a:graphicData uri="http://schemas.openxmlformats.org/drawingml/2006/table">
            <a:tbl>
              <a:tblPr firstRow="1" bandRow="1">
                <a:tableStyleId>{5C22544A-7EE6-4342-B048-85BDC9FD1C3A}</a:tableStyleId>
              </a:tblPr>
              <a:tblGrid>
                <a:gridCol w="1684987"/>
                <a:gridCol w="1684987"/>
                <a:gridCol w="1684987"/>
                <a:gridCol w="1684987"/>
                <a:gridCol w="1684987"/>
              </a:tblGrid>
              <a:tr h="182838">
                <a:tc>
                  <a:txBody>
                    <a:bodyPr/>
                    <a:lstStyle/>
                    <a:p>
                      <a:r>
                        <a:rPr kumimoji="0" lang="en-GB" sz="2000" b="1" kern="1200" dirty="0" smtClean="0">
                          <a:solidFill>
                            <a:srgbClr val="000000"/>
                          </a:solidFill>
                          <a:latin typeface="Arial" panose="020B0604020202020204" pitchFamily="34" charset="0"/>
                          <a:ea typeface="+mn-ea"/>
                          <a:cs typeface="Arial" panose="020B0604020202020204" pitchFamily="34" charset="0"/>
                        </a:rPr>
                        <a:t>Unit GLH</a:t>
                      </a:r>
                      <a:endParaRPr kumimoji="0" lang="en-GB" sz="2000" b="1" kern="1200" dirty="0">
                        <a:solidFill>
                          <a:srgbClr val="000000"/>
                        </a:solidFill>
                        <a:latin typeface="Arial" panose="020B0604020202020204" pitchFamily="34" charset="0"/>
                        <a:ea typeface="+mn-ea"/>
                        <a:cs typeface="Arial" panose="020B0604020202020204" pitchFamily="34" charset="0"/>
                      </a:endParaRPr>
                    </a:p>
                  </a:txBody>
                  <a:tcPr/>
                </a:tc>
                <a:tc gridSpan="4">
                  <a:txBody>
                    <a:bodyPr/>
                    <a:lstStyle/>
                    <a:p>
                      <a:r>
                        <a:rPr lang="en-US" sz="2000" b="1" dirty="0" smtClean="0">
                          <a:solidFill>
                            <a:srgbClr val="000000"/>
                          </a:solidFill>
                          <a:latin typeface="Arial" panose="020B0604020202020204" pitchFamily="34" charset="0"/>
                          <a:cs typeface="Arial" panose="020B0604020202020204" pitchFamily="34" charset="0"/>
                        </a:rPr>
                        <a:t>Points table for units based on GLH </a:t>
                      </a:r>
                      <a:endParaRPr lang="en-GB" sz="2000" dirty="0">
                        <a:latin typeface="Arial" panose="020B0604020202020204" pitchFamily="34" charset="0"/>
                        <a:cs typeface="Arial" panose="020B0604020202020204" pitchFamily="34" charset="0"/>
                      </a:endParaRPr>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r>
              <a:tr h="315583">
                <a:tc>
                  <a:txBody>
                    <a:bodyPr/>
                    <a:lstStyle/>
                    <a:p>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Pass </a:t>
                      </a:r>
                      <a:endParaRPr lang="en-GB" sz="2000" dirty="0">
                        <a:latin typeface="Arial" panose="020B060402020202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000" dirty="0" smtClean="0">
                          <a:solidFill>
                            <a:srgbClr val="000000"/>
                          </a:solidFill>
                          <a:latin typeface="Arial" panose="020B0604020202020204" pitchFamily="34" charset="0"/>
                          <a:cs typeface="Arial" panose="020B0604020202020204" pitchFamily="34" charset="0"/>
                        </a:rPr>
                        <a:t>Merit </a:t>
                      </a:r>
                      <a:endParaRPr lang="en-GB" sz="2000" dirty="0" smtClean="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Distinction </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solidFill>
                            <a:srgbClr val="000000"/>
                          </a:solidFill>
                          <a:latin typeface="Arial" panose="020B0604020202020204" pitchFamily="34" charset="0"/>
                          <a:cs typeface="Arial" panose="020B0604020202020204" pitchFamily="34" charset="0"/>
                        </a:rPr>
                        <a:t>Unclassified </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60 </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14</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18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r h="182838">
                <a:tc>
                  <a:txBody>
                    <a:bodyPr/>
                    <a:lstStyle/>
                    <a:p>
                      <a:r>
                        <a:rPr lang="en-GB" sz="2000" b="1" dirty="0" smtClean="0">
                          <a:solidFill>
                            <a:srgbClr val="000000"/>
                          </a:solidFill>
                          <a:latin typeface="Arial" panose="020B0604020202020204" pitchFamily="34" charset="0"/>
                          <a:cs typeface="Arial" panose="020B0604020202020204" pitchFamily="34" charset="0"/>
                        </a:rPr>
                        <a:t>120</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28</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32</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36</a:t>
                      </a:r>
                      <a:endParaRPr lang="en-GB" sz="2000" dirty="0">
                        <a:latin typeface="Arial" panose="020B0604020202020204" pitchFamily="34" charset="0"/>
                        <a:cs typeface="Arial" panose="020B0604020202020204" pitchFamily="34" charset="0"/>
                      </a:endParaRPr>
                    </a:p>
                  </a:txBody>
                  <a:tcPr/>
                </a:tc>
                <a:tc>
                  <a:txBody>
                    <a:bodyPr/>
                    <a:lstStyle/>
                    <a:p>
                      <a:r>
                        <a:rPr lang="en-US" sz="2000" dirty="0" smtClean="0">
                          <a:latin typeface="Arial" panose="020B0604020202020204" pitchFamily="34" charset="0"/>
                          <a:cs typeface="Arial" panose="020B0604020202020204" pitchFamily="34" charset="0"/>
                        </a:rPr>
                        <a:t>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16067023"/>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624737" cy="5755422"/>
          </a:xfrm>
          <a:prstGeom prst="rect">
            <a:avLst/>
          </a:prstGeom>
        </p:spPr>
        <p:txBody>
          <a:bodyPr wrap="square">
            <a:spAutoFit/>
          </a:bodyPr>
          <a:lstStyle/>
          <a:p>
            <a:pPr marL="360363" indent="-360363">
              <a:buClr>
                <a:srgbClr val="00B050"/>
              </a:buClr>
              <a:buFont typeface="Wingdings 3" panose="05040102010807070707" pitchFamily="18" charset="2"/>
              <a:buChar char=""/>
            </a:pPr>
            <a:r>
              <a:rPr lang="en-US" sz="1600" b="1" dirty="0" smtClean="0">
                <a:solidFill>
                  <a:srgbClr val="FF0000"/>
                </a:solidFill>
              </a:rPr>
              <a:t>Environmental Factors </a:t>
            </a:r>
            <a:r>
              <a:rPr lang="en-US" sz="1600" dirty="0" smtClean="0"/>
              <a:t>- These </a:t>
            </a:r>
            <a:r>
              <a:rPr lang="en-US" sz="1600" dirty="0"/>
              <a:t>factors have only really come to the forefront in the last fifteen years or so. They have become important due to the increasing scarcity of raw materials, </a:t>
            </a:r>
            <a:r>
              <a:rPr lang="en-US" sz="1600" dirty="0" smtClean="0"/>
              <a:t>pollution </a:t>
            </a:r>
            <a:r>
              <a:rPr lang="en-US" sz="1600" dirty="0"/>
              <a:t>targets, doing business as an ethical and sustainable company, carbon footprint targets set by governments (this is a good example were one factor could be classes as political and environmental at the same time). These are just some of </a:t>
            </a:r>
            <a:r>
              <a:rPr lang="en-US" sz="1600" dirty="0" smtClean="0"/>
              <a:t>the </a:t>
            </a:r>
            <a:r>
              <a:rPr lang="en-US" sz="1600" dirty="0"/>
              <a:t>issues marketers are facing within this factor. More and more consumers </a:t>
            </a:r>
            <a:r>
              <a:rPr lang="en-US" sz="1600" dirty="0" smtClean="0"/>
              <a:t>are </a:t>
            </a:r>
            <a:r>
              <a:rPr lang="en-US" sz="1600" dirty="0"/>
              <a:t>demanding that the products they buy are sourced ethically, and if </a:t>
            </a:r>
            <a:r>
              <a:rPr lang="en-US" sz="1600" dirty="0" smtClean="0"/>
              <a:t>possible from a </a:t>
            </a:r>
            <a:r>
              <a:rPr lang="en-US" sz="1600" dirty="0"/>
              <a:t>sustainable source.</a:t>
            </a:r>
          </a:p>
          <a:p>
            <a:pPr marL="360363" indent="-360363">
              <a:buClr>
                <a:srgbClr val="00B050"/>
              </a:buClr>
              <a:buFont typeface="Wingdings 3" panose="05040102010807070707" pitchFamily="18" charset="2"/>
              <a:buChar char=""/>
            </a:pPr>
            <a:r>
              <a:rPr lang="en-US" sz="1600" b="1" dirty="0">
                <a:solidFill>
                  <a:srgbClr val="FF0000"/>
                </a:solidFill>
              </a:rPr>
              <a:t>Economic Factors </a:t>
            </a:r>
            <a:r>
              <a:rPr lang="en-US" sz="1600" dirty="0"/>
              <a:t>- Economic factors </a:t>
            </a:r>
            <a:r>
              <a:rPr lang="en-US" sz="1600" dirty="0" smtClean="0"/>
              <a:t>have a significant </a:t>
            </a:r>
            <a:r>
              <a:rPr lang="en-US" sz="1600" dirty="0"/>
              <a:t>impact on how an organisation does business and also how profitable they are. Factors include – economic growth, interest rates, exchange rates, inflation, disposable income of consumers and businesses and so on.</a:t>
            </a:r>
          </a:p>
          <a:p>
            <a:pPr marL="360363" indent="-360363">
              <a:buClr>
                <a:srgbClr val="00B050"/>
              </a:buClr>
              <a:buFont typeface="Wingdings 3" panose="05040102010807070707" pitchFamily="18" charset="2"/>
              <a:buChar char=""/>
            </a:pPr>
            <a:r>
              <a:rPr lang="en-US" sz="1600" dirty="0"/>
              <a:t>These factors can be further broken down into macro-economical and micro-economical factors. Macro-economical  factors deal with the management of demand in any given economy. Governments use interest rate control, taxation policy and government expenditure as their main mechanisms they use for this.</a:t>
            </a:r>
          </a:p>
          <a:p>
            <a:pPr marL="360363" indent="-360363">
              <a:buClr>
                <a:srgbClr val="00B050"/>
              </a:buClr>
              <a:buFont typeface="Wingdings 3" panose="05040102010807070707" pitchFamily="18" charset="2"/>
              <a:buChar char=""/>
            </a:pPr>
            <a:r>
              <a:rPr lang="en-US" sz="1600" dirty="0"/>
              <a:t>Micro-economic factors are all about the way people spend their incomes. This has a large impact on B2C organisations in particular</a:t>
            </a:r>
            <a:r>
              <a:rPr lang="en-US" sz="1600" dirty="0" smtClean="0"/>
              <a:t>.</a:t>
            </a:r>
            <a:endParaRPr lang="en-US" sz="1600" dirty="0"/>
          </a:p>
        </p:txBody>
      </p:sp>
      <p:sp>
        <p:nvSpPr>
          <p:cNvPr id="14" name="Title 2"/>
          <p:cNvSpPr>
            <a:spLocks noGrp="1"/>
          </p:cNvSpPr>
          <p:nvPr>
            <p:ph type="title"/>
          </p:nvPr>
        </p:nvSpPr>
        <p:spPr>
          <a:xfrm>
            <a:off x="70266" y="72008"/>
            <a:ext cx="8859452" cy="548680"/>
          </a:xfrm>
        </p:spPr>
        <p:txBody>
          <a:bodyPr>
            <a:noAutofit/>
          </a:bodyPr>
          <a:lstStyle/>
          <a:p>
            <a:r>
              <a:rPr lang="en-US" sz="2800" dirty="0" smtClean="0"/>
              <a:t>P8.5 </a:t>
            </a:r>
            <a:r>
              <a:rPr lang="en-US" sz="2800" dirty="0"/>
              <a:t>– Propose a Marketing Strategy – STEEPLE Analysis</a:t>
            </a:r>
          </a:p>
        </p:txBody>
      </p:sp>
      <p:pic>
        <p:nvPicPr>
          <p:cNvPr id="4" name="8.5 - PESTLE Analysi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876256" y="1056673"/>
            <a:ext cx="1945152" cy="1458864"/>
          </a:xfrm>
          <a:prstGeom prst="rect">
            <a:avLst/>
          </a:prstGeom>
        </p:spPr>
      </p:pic>
      <p:sp>
        <p:nvSpPr>
          <p:cNvPr id="5" name="Rounded Rectangle 4">
            <a:hlinkClick r:id="rId6" action="ppaction://hlinkfile"/>
          </p:cNvPr>
          <p:cNvSpPr/>
          <p:nvPr/>
        </p:nvSpPr>
        <p:spPr>
          <a:xfrm>
            <a:off x="7236764" y="2636912"/>
            <a:ext cx="1224136" cy="28803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latin typeface="Arial" panose="020B0604020202020204" pitchFamily="34" charset="0"/>
                <a:cs typeface="Arial" panose="020B0604020202020204" pitchFamily="34" charset="0"/>
              </a:rPr>
              <a:t>Click Here</a:t>
            </a:r>
            <a:endParaRPr lang="en-GB" sz="1200" b="1" dirty="0">
              <a:solidFill>
                <a:schemeClr val="tx1"/>
              </a:solidFill>
              <a:latin typeface="Arial" panose="020B0604020202020204" pitchFamily="34" charset="0"/>
              <a:cs typeface="Arial" panose="020B0604020202020204" pitchFamily="34" charset="0"/>
            </a:endParaRPr>
          </a:p>
        </p:txBody>
      </p:sp>
      <p:pic>
        <p:nvPicPr>
          <p:cNvPr id="6" name="Picture 2" descr="Image result for pestle marketing pla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76256" y="3212976"/>
            <a:ext cx="1945152" cy="211743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hlinkClick r:id="rId8" action="ppaction://hlinkfile"/>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876256" y="5502823"/>
            <a:ext cx="1945152" cy="1094529"/>
          </a:xfrm>
          <a:prstGeom prst="rect">
            <a:avLst/>
          </a:prstGeom>
        </p:spPr>
      </p:pic>
    </p:spTree>
    <p:extLst>
      <p:ext uri="{BB962C8B-B14F-4D97-AF65-F5344CB8AC3E}">
        <p14:creationId xmlns:p14="http://schemas.microsoft.com/office/powerpoint/2010/main" val="4201074597"/>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624737" cy="5755422"/>
          </a:xfrm>
          <a:prstGeom prst="rect">
            <a:avLst/>
          </a:prstGeom>
        </p:spPr>
        <p:txBody>
          <a:bodyPr wrap="square">
            <a:spAutoFit/>
          </a:bodyPr>
          <a:lstStyle/>
          <a:p>
            <a:pPr marL="271463" indent="-271463">
              <a:buClr>
                <a:srgbClr val="00B050"/>
              </a:buClr>
              <a:buFont typeface="Wingdings 3" panose="05040102010807070707" pitchFamily="18" charset="2"/>
              <a:buChar char=""/>
            </a:pPr>
            <a:r>
              <a:rPr lang="en-US" sz="1600" b="1" dirty="0" smtClean="0">
                <a:solidFill>
                  <a:srgbClr val="FF0000"/>
                </a:solidFill>
              </a:rPr>
              <a:t>Political </a:t>
            </a:r>
            <a:r>
              <a:rPr lang="en-US" sz="1600" b="1" dirty="0">
                <a:solidFill>
                  <a:srgbClr val="FF0000"/>
                </a:solidFill>
              </a:rPr>
              <a:t>Factors </a:t>
            </a:r>
            <a:r>
              <a:rPr lang="en-US" sz="1600" dirty="0"/>
              <a:t>- These are all about how and to what degree a government intervenes in the economy. This can include – government policy, political stability or instability in overseas markets, foreign trade policy, tax policy, labour law, environmental law, trade restrictions and so on.</a:t>
            </a:r>
          </a:p>
          <a:p>
            <a:pPr marL="271463" indent="-271463">
              <a:buClr>
                <a:srgbClr val="00B050"/>
              </a:buClr>
              <a:buFont typeface="Wingdings 3" panose="05040102010807070707" pitchFamily="18" charset="2"/>
              <a:buChar char=""/>
            </a:pPr>
            <a:r>
              <a:rPr lang="en-US" sz="1600" dirty="0"/>
              <a:t>It is clear from the list above that political factors often have an impact on organisations and how they do business. Organisations need to be able to respond to the current and anticipated future legislation, and adjust their marketing policy accordingly</a:t>
            </a:r>
            <a:r>
              <a:rPr lang="en-US" sz="1600" dirty="0" smtClean="0"/>
              <a:t>.</a:t>
            </a:r>
          </a:p>
          <a:p>
            <a:pPr marL="271463" indent="-271463">
              <a:buClr>
                <a:srgbClr val="00B050"/>
              </a:buClr>
              <a:buFont typeface="Wingdings 3" panose="05040102010807070707" pitchFamily="18" charset="2"/>
              <a:buChar char=""/>
            </a:pPr>
            <a:r>
              <a:rPr lang="en-US" sz="1600" dirty="0" smtClean="0"/>
              <a:t>This can impact on marketing because companies sell goods and market all over the world and if a company gets in trouble in an other country due to marketing, this impacts back in the home country.</a:t>
            </a:r>
            <a:endParaRPr lang="en-US" sz="1600" dirty="0"/>
          </a:p>
          <a:p>
            <a:pPr marL="271463" indent="-271463">
              <a:buClr>
                <a:srgbClr val="00B050"/>
              </a:buClr>
              <a:buFont typeface="Wingdings 3" panose="05040102010807070707" pitchFamily="18" charset="2"/>
              <a:buChar char=""/>
            </a:pPr>
            <a:r>
              <a:rPr lang="en-US" sz="1600" b="1" dirty="0" smtClean="0">
                <a:solidFill>
                  <a:srgbClr val="FF0000"/>
                </a:solidFill>
              </a:rPr>
              <a:t>Legal Factors </a:t>
            </a:r>
            <a:r>
              <a:rPr lang="en-US" sz="1600" dirty="0" smtClean="0"/>
              <a:t>- Legal </a:t>
            </a:r>
            <a:r>
              <a:rPr lang="en-US" sz="1600" dirty="0"/>
              <a:t>factors include - health and safety, equal opportunities, advertising standards, consumer rights and laws, product labelling and product safety. It is clear that companies need to know what is and what is not legal in order to trade successfully. If an organisation trades globally this becomes a very tricky area to get right as each country has its own set of rules and regulations</a:t>
            </a:r>
            <a:r>
              <a:rPr lang="en-US" sz="1600" dirty="0" smtClean="0"/>
              <a:t>.</a:t>
            </a:r>
          </a:p>
          <a:p>
            <a:pPr marL="271463" indent="-271463">
              <a:buClr>
                <a:srgbClr val="00B050"/>
              </a:buClr>
              <a:buFont typeface="Wingdings 3" panose="05040102010807070707" pitchFamily="18" charset="2"/>
              <a:buChar char=""/>
            </a:pPr>
            <a:r>
              <a:rPr lang="en-US" sz="1600" dirty="0" smtClean="0"/>
              <a:t>When it comes to marketing this means abiding by rules, advertising standards, false promises, potential fines, restrictions on what can be said and where advertising can be placed, and also on when advertising on media such as TV can be shown.</a:t>
            </a:r>
          </a:p>
        </p:txBody>
      </p:sp>
      <p:sp>
        <p:nvSpPr>
          <p:cNvPr id="14" name="Title 2"/>
          <p:cNvSpPr>
            <a:spLocks noGrp="1"/>
          </p:cNvSpPr>
          <p:nvPr>
            <p:ph type="title"/>
          </p:nvPr>
        </p:nvSpPr>
        <p:spPr>
          <a:xfrm>
            <a:off x="70266" y="72008"/>
            <a:ext cx="8859452" cy="548680"/>
          </a:xfrm>
        </p:spPr>
        <p:txBody>
          <a:bodyPr>
            <a:noAutofit/>
          </a:bodyPr>
          <a:lstStyle/>
          <a:p>
            <a:r>
              <a:rPr lang="en-US" sz="2800" dirty="0" smtClean="0"/>
              <a:t>P8.5 </a:t>
            </a:r>
            <a:r>
              <a:rPr lang="en-US" sz="2800" dirty="0"/>
              <a:t>– Propose a Marketing Strategy – STEEPLE Analysis</a:t>
            </a:r>
          </a:p>
        </p:txBody>
      </p:sp>
      <p:pic>
        <p:nvPicPr>
          <p:cNvPr id="2" name="8.5 - PESTLE Analysi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876256" y="1056673"/>
            <a:ext cx="1945152" cy="1458864"/>
          </a:xfrm>
          <a:prstGeom prst="rect">
            <a:avLst/>
          </a:prstGeom>
        </p:spPr>
      </p:pic>
      <p:sp>
        <p:nvSpPr>
          <p:cNvPr id="5" name="Rounded Rectangle 4">
            <a:hlinkClick r:id="rId6" action="ppaction://hlinkfile"/>
          </p:cNvPr>
          <p:cNvSpPr/>
          <p:nvPr/>
        </p:nvSpPr>
        <p:spPr>
          <a:xfrm>
            <a:off x="7236764" y="2636912"/>
            <a:ext cx="1224136" cy="28803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latin typeface="Arial" panose="020B0604020202020204" pitchFamily="34" charset="0"/>
                <a:cs typeface="Arial" panose="020B0604020202020204" pitchFamily="34" charset="0"/>
              </a:rPr>
              <a:t>Click Here</a:t>
            </a:r>
            <a:endParaRPr lang="en-GB" sz="1200" b="1" dirty="0">
              <a:solidFill>
                <a:schemeClr val="tx1"/>
              </a:solidFill>
              <a:latin typeface="Arial" panose="020B0604020202020204" pitchFamily="34" charset="0"/>
              <a:cs typeface="Arial" panose="020B0604020202020204" pitchFamily="34" charset="0"/>
            </a:endParaRPr>
          </a:p>
        </p:txBody>
      </p:sp>
      <p:pic>
        <p:nvPicPr>
          <p:cNvPr id="7170" name="Picture 2" descr="Image result for pestle marketing pla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76256" y="3212976"/>
            <a:ext cx="1945152" cy="211743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hlinkClick r:id="rId8" action="ppaction://hlinkfile"/>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876256" y="5502823"/>
            <a:ext cx="1945152" cy="1094529"/>
          </a:xfrm>
          <a:prstGeom prst="rect">
            <a:avLst/>
          </a:prstGeom>
        </p:spPr>
      </p:pic>
    </p:spTree>
    <p:extLst>
      <p:ext uri="{BB962C8B-B14F-4D97-AF65-F5344CB8AC3E}">
        <p14:creationId xmlns:p14="http://schemas.microsoft.com/office/powerpoint/2010/main" val="585738045"/>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6624737" cy="5853910"/>
          </a:xfrm>
          <a:prstGeom prst="rect">
            <a:avLst/>
          </a:prstGeom>
        </p:spPr>
        <p:txBody>
          <a:bodyPr wrap="square">
            <a:spAutoFit/>
          </a:bodyPr>
          <a:lstStyle/>
          <a:p>
            <a:pPr marL="271463" indent="-271463">
              <a:buClr>
                <a:srgbClr val="00B050"/>
              </a:buClr>
              <a:buFont typeface="Wingdings 3" panose="05040102010807070707" pitchFamily="18" charset="2"/>
              <a:buChar char=""/>
            </a:pPr>
            <a:r>
              <a:rPr lang="en-US" sz="1440" b="1" dirty="0" smtClean="0">
                <a:solidFill>
                  <a:srgbClr val="FF0000"/>
                </a:solidFill>
              </a:rPr>
              <a:t>Ethical </a:t>
            </a:r>
            <a:r>
              <a:rPr lang="en-US" sz="1440" b="1" dirty="0">
                <a:solidFill>
                  <a:srgbClr val="FF0000"/>
                </a:solidFill>
              </a:rPr>
              <a:t>Factors </a:t>
            </a:r>
            <a:r>
              <a:rPr lang="en-US" sz="1440" dirty="0"/>
              <a:t>– Ethical marketing is less of a marketing strategy and more of a philosophy that informs all marketing efforts. It seeks to promote honesty, fairness, and responsibility in all advertising. Ethics is a notoriously difficult subject because everyone has subjective judgments about what is “right” and what is “wrong.” For this reason, ethical marketing is not a hard and fast list of rules, but a general set of guidelines to assist companies as they evaluate new marketing strategies</a:t>
            </a:r>
            <a:r>
              <a:rPr lang="en-US" sz="1440" dirty="0" smtClean="0"/>
              <a:t>.</a:t>
            </a:r>
          </a:p>
          <a:p>
            <a:pPr marL="271463" indent="-271463">
              <a:buClr>
                <a:srgbClr val="00B050"/>
              </a:buClr>
              <a:buFont typeface="Wingdings 3" panose="05040102010807070707" pitchFamily="18" charset="2"/>
              <a:buChar char=""/>
            </a:pPr>
            <a:r>
              <a:rPr lang="en-US" sz="1440" dirty="0"/>
              <a:t>There are distinct advantages and disadvantages to ethical marketing. Unethical advertising is often just as effective as it is unethical (See also Black Hat Marketing). And since unethical behavior is not necessarily against the law, there are many companies who use unethical advertising to gain a competitive advantage.</a:t>
            </a:r>
            <a:endParaRPr lang="en-US" sz="1440" dirty="0" smtClean="0"/>
          </a:p>
          <a:p>
            <a:pPr marL="541338" indent="-285750">
              <a:buClr>
                <a:srgbClr val="C00000"/>
              </a:buClr>
              <a:buFont typeface="Arial" panose="020B0604020202020204" pitchFamily="34" charset="0"/>
              <a:buChar char="•"/>
            </a:pPr>
            <a:r>
              <a:rPr lang="en-US" sz="1440" dirty="0"/>
              <a:t>All marketing communications share the common standard of truth.</a:t>
            </a:r>
          </a:p>
          <a:p>
            <a:pPr marL="541338" indent="-285750">
              <a:buClr>
                <a:srgbClr val="C00000"/>
              </a:buClr>
              <a:buFont typeface="Arial" panose="020B0604020202020204" pitchFamily="34" charset="0"/>
              <a:buChar char="•"/>
            </a:pPr>
            <a:r>
              <a:rPr lang="en-US" sz="1440" dirty="0"/>
              <a:t>Marketing professionals abide by the highest standard of personal ethics.</a:t>
            </a:r>
          </a:p>
          <a:p>
            <a:pPr marL="541338" indent="-285750">
              <a:buClr>
                <a:srgbClr val="C00000"/>
              </a:buClr>
              <a:buFont typeface="Arial" panose="020B0604020202020204" pitchFamily="34" charset="0"/>
              <a:buChar char="•"/>
            </a:pPr>
            <a:r>
              <a:rPr lang="en-US" sz="1440" dirty="0"/>
              <a:t>Advertising is clearly distinguished from news and </a:t>
            </a:r>
            <a:r>
              <a:rPr lang="en-US" sz="1440" dirty="0" smtClean="0"/>
              <a:t>entertainment content</a:t>
            </a:r>
            <a:r>
              <a:rPr lang="en-US" sz="1440" dirty="0"/>
              <a:t>.</a:t>
            </a:r>
          </a:p>
          <a:p>
            <a:pPr marL="541338" indent="-285750">
              <a:buClr>
                <a:srgbClr val="C00000"/>
              </a:buClr>
              <a:buFont typeface="Arial" panose="020B0604020202020204" pitchFamily="34" charset="0"/>
              <a:buChar char="•"/>
            </a:pPr>
            <a:r>
              <a:rPr lang="en-US" sz="1440" dirty="0"/>
              <a:t>Marketers should be transparent about who they pay to endorse their products.</a:t>
            </a:r>
          </a:p>
          <a:p>
            <a:pPr marL="541338" indent="-285750">
              <a:buClr>
                <a:srgbClr val="C00000"/>
              </a:buClr>
              <a:buFont typeface="Arial" panose="020B0604020202020204" pitchFamily="34" charset="0"/>
              <a:buChar char="•"/>
            </a:pPr>
            <a:r>
              <a:rPr lang="en-US" sz="1440" dirty="0"/>
              <a:t>Consumers should be treated fairly based on the nature of the product and the nature of the consumer (e.g. marketing to children).</a:t>
            </a:r>
          </a:p>
          <a:p>
            <a:pPr marL="541338" indent="-285750">
              <a:buClr>
                <a:srgbClr val="C00000"/>
              </a:buClr>
              <a:buFont typeface="Arial" panose="020B0604020202020204" pitchFamily="34" charset="0"/>
              <a:buChar char="•"/>
            </a:pPr>
            <a:r>
              <a:rPr lang="en-US" sz="1440" dirty="0"/>
              <a:t>The privacy of the consumer should never be compromised.</a:t>
            </a:r>
          </a:p>
          <a:p>
            <a:pPr marL="541338" indent="-285750">
              <a:buClr>
                <a:srgbClr val="C00000"/>
              </a:buClr>
              <a:buFont typeface="Arial" panose="020B0604020202020204" pitchFamily="34" charset="0"/>
              <a:buChar char="•"/>
            </a:pPr>
            <a:r>
              <a:rPr lang="en-US" sz="1440" dirty="0"/>
              <a:t>Marketers must comply with regulations and standards established by governmental and professional </a:t>
            </a:r>
            <a:r>
              <a:rPr lang="en-US" sz="1440" dirty="0" smtClean="0"/>
              <a:t>organisations</a:t>
            </a:r>
            <a:r>
              <a:rPr lang="en-US" sz="1440" dirty="0"/>
              <a:t>.</a:t>
            </a:r>
          </a:p>
          <a:p>
            <a:pPr marL="541338" indent="-285750">
              <a:buClr>
                <a:srgbClr val="C00000"/>
              </a:buClr>
              <a:buFont typeface="Arial" panose="020B0604020202020204" pitchFamily="34" charset="0"/>
              <a:buChar char="•"/>
            </a:pPr>
            <a:r>
              <a:rPr lang="en-US" sz="1440" dirty="0"/>
              <a:t>Ethics should be discussed openly </a:t>
            </a:r>
            <a:r>
              <a:rPr lang="en-US" sz="1440" dirty="0" smtClean="0"/>
              <a:t>during </a:t>
            </a:r>
            <a:r>
              <a:rPr lang="en-US" sz="1440" dirty="0"/>
              <a:t>all marketing </a:t>
            </a:r>
            <a:r>
              <a:rPr lang="en-US" sz="1440" dirty="0" smtClean="0"/>
              <a:t>decisions</a:t>
            </a:r>
          </a:p>
        </p:txBody>
      </p:sp>
      <p:sp>
        <p:nvSpPr>
          <p:cNvPr id="14" name="Title 2"/>
          <p:cNvSpPr>
            <a:spLocks noGrp="1"/>
          </p:cNvSpPr>
          <p:nvPr>
            <p:ph type="title"/>
          </p:nvPr>
        </p:nvSpPr>
        <p:spPr>
          <a:xfrm>
            <a:off x="70266" y="72008"/>
            <a:ext cx="8859452" cy="548680"/>
          </a:xfrm>
        </p:spPr>
        <p:txBody>
          <a:bodyPr>
            <a:noAutofit/>
          </a:bodyPr>
          <a:lstStyle/>
          <a:p>
            <a:r>
              <a:rPr lang="en-US" sz="2800" dirty="0" smtClean="0"/>
              <a:t>P8.5 </a:t>
            </a:r>
            <a:r>
              <a:rPr lang="en-US" sz="2800" dirty="0"/>
              <a:t>– Propose a Marketing Strategy – STEEPLE Analysis</a:t>
            </a:r>
          </a:p>
        </p:txBody>
      </p:sp>
      <p:pic>
        <p:nvPicPr>
          <p:cNvPr id="4" name="8.5 - PESTLE Analysi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876256" y="1056673"/>
            <a:ext cx="1945152" cy="1458864"/>
          </a:xfrm>
          <a:prstGeom prst="rect">
            <a:avLst/>
          </a:prstGeom>
        </p:spPr>
      </p:pic>
      <p:sp>
        <p:nvSpPr>
          <p:cNvPr id="5" name="Rounded Rectangle 4">
            <a:hlinkClick r:id="rId6" action="ppaction://hlinkfile"/>
          </p:cNvPr>
          <p:cNvSpPr/>
          <p:nvPr/>
        </p:nvSpPr>
        <p:spPr>
          <a:xfrm>
            <a:off x="7236764" y="2636912"/>
            <a:ext cx="1224136" cy="288032"/>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b="1" dirty="0" smtClean="0">
                <a:solidFill>
                  <a:schemeClr val="tx1"/>
                </a:solidFill>
                <a:latin typeface="Arial" panose="020B0604020202020204" pitchFamily="34" charset="0"/>
                <a:cs typeface="Arial" panose="020B0604020202020204" pitchFamily="34" charset="0"/>
              </a:rPr>
              <a:t>Click Here</a:t>
            </a:r>
            <a:endParaRPr lang="en-GB" sz="1200" b="1" dirty="0">
              <a:solidFill>
                <a:schemeClr val="tx1"/>
              </a:solidFill>
              <a:latin typeface="Arial" panose="020B0604020202020204" pitchFamily="34" charset="0"/>
              <a:cs typeface="Arial" panose="020B0604020202020204" pitchFamily="34" charset="0"/>
            </a:endParaRPr>
          </a:p>
        </p:txBody>
      </p:sp>
      <p:pic>
        <p:nvPicPr>
          <p:cNvPr id="6" name="Picture 2" descr="Image result for pestle marketing pla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76256" y="3212976"/>
            <a:ext cx="1945152" cy="211743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hlinkClick r:id="rId8" action="ppaction://hlinkfile"/>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876256" y="5502823"/>
            <a:ext cx="1945152" cy="1094529"/>
          </a:xfrm>
          <a:prstGeom prst="rect">
            <a:avLst/>
          </a:prstGeom>
        </p:spPr>
      </p:pic>
    </p:spTree>
    <p:extLst>
      <p:ext uri="{BB962C8B-B14F-4D97-AF65-F5344CB8AC3E}">
        <p14:creationId xmlns:p14="http://schemas.microsoft.com/office/powerpoint/2010/main" val="2552250650"/>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2800" dirty="0" smtClean="0"/>
              <a:t>P8.5 </a:t>
            </a:r>
            <a:r>
              <a:rPr lang="en-US" sz="2800" dirty="0"/>
              <a:t>– Propose a Marketing Strategy – STEEPLE Analysis</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4327" t="26201" r="5113" b="12200"/>
          <a:stretch/>
        </p:blipFill>
        <p:spPr>
          <a:xfrm>
            <a:off x="235155" y="1124744"/>
            <a:ext cx="8606817" cy="3744416"/>
          </a:xfrm>
          <a:prstGeom prst="rect">
            <a:avLst/>
          </a:prstGeom>
        </p:spPr>
      </p:pic>
      <p:sp>
        <p:nvSpPr>
          <p:cNvPr id="3" name="Rectangle 2"/>
          <p:cNvSpPr/>
          <p:nvPr/>
        </p:nvSpPr>
        <p:spPr>
          <a:xfrm>
            <a:off x="251520" y="4941168"/>
            <a:ext cx="8585317" cy="1477328"/>
          </a:xfrm>
          <a:prstGeom prst="rect">
            <a:avLst/>
          </a:prstGeom>
        </p:spPr>
        <p:txBody>
          <a:bodyPr wrap="square">
            <a:spAutoFit/>
          </a:bodyPr>
          <a:lstStyle/>
          <a:p>
            <a:pPr>
              <a:buClr>
                <a:srgbClr val="00B050"/>
              </a:buClr>
            </a:pPr>
            <a:r>
              <a:rPr lang="en-US" b="1" dirty="0" smtClean="0">
                <a:solidFill>
                  <a:srgbClr val="FF0000"/>
                </a:solidFill>
              </a:rPr>
              <a:t>P8.5 </a:t>
            </a:r>
            <a:r>
              <a:rPr lang="en-US" b="1" dirty="0">
                <a:solidFill>
                  <a:srgbClr val="FF0000"/>
                </a:solidFill>
              </a:rPr>
              <a:t>– Task </a:t>
            </a:r>
            <a:r>
              <a:rPr lang="en-US" b="1" dirty="0" smtClean="0">
                <a:solidFill>
                  <a:srgbClr val="FF0000"/>
                </a:solidFill>
              </a:rPr>
              <a:t>09 </a:t>
            </a:r>
            <a:r>
              <a:rPr lang="en-US" b="1" dirty="0">
                <a:solidFill>
                  <a:srgbClr val="FF0000"/>
                </a:solidFill>
              </a:rPr>
              <a:t>– </a:t>
            </a:r>
            <a:r>
              <a:rPr lang="en-US" dirty="0">
                <a:solidFill>
                  <a:srgbClr val="FF0000"/>
                </a:solidFill>
              </a:rPr>
              <a:t>Describe what a </a:t>
            </a:r>
            <a:r>
              <a:rPr lang="en-US" dirty="0" smtClean="0">
                <a:solidFill>
                  <a:srgbClr val="FF0000"/>
                </a:solidFill>
              </a:rPr>
              <a:t>STEEPLE analysis </a:t>
            </a:r>
            <a:r>
              <a:rPr lang="en-US" dirty="0">
                <a:solidFill>
                  <a:srgbClr val="FF0000"/>
                </a:solidFill>
              </a:rPr>
              <a:t>is in regard to marketing, state the benefits of using this tool with examples.</a:t>
            </a:r>
          </a:p>
          <a:p>
            <a:pPr>
              <a:buClr>
                <a:srgbClr val="00B050"/>
              </a:buClr>
            </a:pPr>
            <a:r>
              <a:rPr lang="en-US" b="1" dirty="0" smtClean="0">
                <a:solidFill>
                  <a:srgbClr val="FF0000"/>
                </a:solidFill>
              </a:rPr>
              <a:t>P8.5 </a:t>
            </a:r>
            <a:r>
              <a:rPr lang="en-US" b="1" dirty="0">
                <a:solidFill>
                  <a:srgbClr val="FF0000"/>
                </a:solidFill>
              </a:rPr>
              <a:t>– Task </a:t>
            </a:r>
            <a:r>
              <a:rPr lang="en-US" b="1" dirty="0" smtClean="0">
                <a:solidFill>
                  <a:srgbClr val="FF0000"/>
                </a:solidFill>
              </a:rPr>
              <a:t>10 </a:t>
            </a:r>
            <a:r>
              <a:rPr lang="en-US" b="1" dirty="0">
                <a:solidFill>
                  <a:srgbClr val="FF0000"/>
                </a:solidFill>
              </a:rPr>
              <a:t>– </a:t>
            </a:r>
            <a:r>
              <a:rPr lang="en-US" dirty="0">
                <a:solidFill>
                  <a:srgbClr val="FF0000"/>
                </a:solidFill>
              </a:rPr>
              <a:t>For INK, create a </a:t>
            </a:r>
            <a:r>
              <a:rPr lang="en-US" dirty="0" smtClean="0">
                <a:solidFill>
                  <a:srgbClr val="FF0000"/>
                </a:solidFill>
              </a:rPr>
              <a:t>report</a:t>
            </a:r>
            <a:r>
              <a:rPr lang="en-US" dirty="0">
                <a:solidFill>
                  <a:srgbClr val="FF0000"/>
                </a:solidFill>
                <a:latin typeface="Arial" panose="020B0604020202020204" pitchFamily="34" charset="0"/>
                <a:cs typeface="Arial" panose="020B0604020202020204" pitchFamily="34" charset="0"/>
              </a:rPr>
              <a:t> </a:t>
            </a:r>
            <a:r>
              <a:rPr lang="en-US" dirty="0" smtClean="0">
                <a:solidFill>
                  <a:srgbClr val="FF0000"/>
                </a:solidFill>
                <a:latin typeface="Arial" panose="020B0604020202020204" pitchFamily="34" charset="0"/>
                <a:cs typeface="Arial" panose="020B0604020202020204" pitchFamily="34" charset="0"/>
              </a:rPr>
              <a:t>by</a:t>
            </a:r>
            <a:r>
              <a:rPr lang="en-US" dirty="0" smtClean="0">
                <a:solidFill>
                  <a:srgbClr val="FF0000"/>
                </a:solidFill>
              </a:rPr>
              <a:t> </a:t>
            </a:r>
            <a:r>
              <a:rPr lang="en-US" dirty="0">
                <a:solidFill>
                  <a:srgbClr val="FF0000"/>
                </a:solidFill>
              </a:rPr>
              <a:t>creating and describing how a </a:t>
            </a:r>
            <a:r>
              <a:rPr lang="en-US" dirty="0" smtClean="0">
                <a:solidFill>
                  <a:srgbClr val="FF0000"/>
                </a:solidFill>
              </a:rPr>
              <a:t>STEEPLE analysis </a:t>
            </a:r>
            <a:r>
              <a:rPr lang="en-US" dirty="0">
                <a:solidFill>
                  <a:srgbClr val="FF0000"/>
                </a:solidFill>
              </a:rPr>
              <a:t>tool could be used to consider the market awareness in terms of a marketing plan.</a:t>
            </a:r>
            <a:endParaRPr lang="en-GB" dirty="0"/>
          </a:p>
        </p:txBody>
      </p:sp>
    </p:spTree>
    <p:extLst>
      <p:ext uri="{BB962C8B-B14F-4D97-AF65-F5344CB8AC3E}">
        <p14:creationId xmlns:p14="http://schemas.microsoft.com/office/powerpoint/2010/main" val="1321666525"/>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5904656" cy="5509200"/>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dirty="0" smtClean="0"/>
              <a:t>The 4P’s Marketing Mix is one of the key elements of all business projects and exams and something you studied for GCSE. It is a key concept and thought in businesses as they aim their products, prices and forms of marketing within a marketing strategic plan.</a:t>
            </a:r>
          </a:p>
          <a:p>
            <a:pPr marL="398463" indent="-398463">
              <a:spcAft>
                <a:spcPts val="600"/>
              </a:spcAft>
              <a:buClr>
                <a:schemeClr val="accent6">
                  <a:lumMod val="50000"/>
                </a:schemeClr>
              </a:buClr>
              <a:buFont typeface="Wingdings 3" panose="05040102010807070707" pitchFamily="18" charset="2"/>
              <a:buChar char=""/>
            </a:pPr>
            <a:r>
              <a:rPr lang="en-US" dirty="0" smtClean="0"/>
              <a:t>A </a:t>
            </a:r>
            <a:r>
              <a:rPr lang="en-US" dirty="0"/>
              <a:t>successful marketing strategy will involve choosing a range of different approaches, which, together, will be capable of meeting the desired objectives. One way of looking at this process of decision making is to think about the marketing </a:t>
            </a:r>
            <a:r>
              <a:rPr lang="en-US" dirty="0" smtClean="0"/>
              <a:t>mix.</a:t>
            </a:r>
          </a:p>
          <a:p>
            <a:pPr marL="398463" indent="-398463">
              <a:spcAft>
                <a:spcPts val="600"/>
              </a:spcAft>
              <a:buClr>
                <a:schemeClr val="accent6">
                  <a:lumMod val="50000"/>
                </a:schemeClr>
              </a:buClr>
              <a:buFont typeface="Wingdings 3" panose="05040102010807070707" pitchFamily="18" charset="2"/>
              <a:buChar char=""/>
            </a:pPr>
            <a:r>
              <a:rPr lang="en-US" dirty="0" smtClean="0"/>
              <a:t>This </a:t>
            </a:r>
            <a:r>
              <a:rPr lang="en-US" dirty="0"/>
              <a:t>includes the price that customers must pay and the benefits that come from buying the product. These benefits will be the result of careful product design, based on a good understanding of the target market, and an accurate assessment of the price that people in this market will be willing and able to pay. You can see all this at work in the following case study.</a:t>
            </a:r>
          </a:p>
        </p:txBody>
      </p:sp>
      <p:pic>
        <p:nvPicPr>
          <p:cNvPr id="1026" name="Picture 2" descr="Image result for the marketing mix"/>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56176" y="1125759"/>
            <a:ext cx="2663281" cy="266328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the marketing mix"/>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3941095"/>
            <a:ext cx="2663281" cy="2584249"/>
          </a:xfrm>
          <a:prstGeom prst="rect">
            <a:avLst/>
          </a:prstGeom>
          <a:noFill/>
          <a:extLst>
            <a:ext uri="{909E8E84-426E-40DD-AFC4-6F175D3DCCD1}">
              <a14:hiddenFill xmlns:a14="http://schemas.microsoft.com/office/drawing/2010/main">
                <a:solidFill>
                  <a:srgbClr val="FFFFFF"/>
                </a:solidFill>
              </a14:hiddenFill>
            </a:ext>
          </a:extLst>
        </p:spPr>
      </p:pic>
      <p:sp>
        <p:nvSpPr>
          <p:cNvPr id="8" name="Title 2"/>
          <p:cNvSpPr>
            <a:spLocks noGrp="1"/>
          </p:cNvSpPr>
          <p:nvPr>
            <p:ph type="title"/>
          </p:nvPr>
        </p:nvSpPr>
        <p:spPr>
          <a:xfrm>
            <a:off x="70266" y="72008"/>
            <a:ext cx="8859452" cy="548680"/>
          </a:xfrm>
        </p:spPr>
        <p:txBody>
          <a:bodyPr>
            <a:noAutofit/>
          </a:bodyPr>
          <a:lstStyle/>
          <a:p>
            <a:r>
              <a:rPr lang="en-US" sz="2800" dirty="0" smtClean="0"/>
              <a:t>P8.6 – Propose a Marketing Strategy – Marketing Mix (4P)</a:t>
            </a:r>
            <a:endParaRPr lang="en-US" sz="2800" dirty="0"/>
          </a:p>
        </p:txBody>
      </p:sp>
    </p:spTree>
    <p:extLst>
      <p:ext uri="{BB962C8B-B14F-4D97-AF65-F5344CB8AC3E}">
        <p14:creationId xmlns:p14="http://schemas.microsoft.com/office/powerpoint/2010/main" val="3018934093"/>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96426"/>
            <a:ext cx="8568952" cy="5632311"/>
          </a:xfrm>
          <a:prstGeom prst="rect">
            <a:avLst/>
          </a:prstGeom>
        </p:spPr>
        <p:txBody>
          <a:bodyPr wrap="square">
            <a:spAutoFit/>
          </a:bodyPr>
          <a:lstStyle/>
          <a:p>
            <a:pPr marL="360363" indent="-360363">
              <a:spcAft>
                <a:spcPts val="600"/>
              </a:spcAft>
              <a:buClr>
                <a:schemeClr val="accent6">
                  <a:lumMod val="50000"/>
                </a:schemeClr>
              </a:buClr>
              <a:buFont typeface="Wingdings 3" panose="05040102010807070707" pitchFamily="18" charset="2"/>
              <a:buChar char=""/>
            </a:pPr>
            <a:r>
              <a:rPr lang="en-US" sz="1500" b="1" dirty="0" smtClean="0"/>
              <a:t>Product</a:t>
            </a:r>
            <a:r>
              <a:rPr lang="en-US" sz="1500" dirty="0" smtClean="0"/>
              <a:t> – </a:t>
            </a:r>
            <a:r>
              <a:rPr lang="en-US" sz="1500" dirty="0"/>
              <a:t>A product can be either a tangible good or an intangible service that fulfills a need or want of consumers. Whether you sell custom pallets and wood products or provide luxury accommodations, it’s imperative that you have a clear grasp of exactly what your product is and what makes it unique before you can successfully market it</a:t>
            </a:r>
            <a:r>
              <a:rPr lang="en-US" sz="1500" dirty="0" smtClean="0"/>
              <a:t>. This also includes Adding Value to the Product and marketing towards its USP.</a:t>
            </a:r>
            <a:endParaRPr lang="en-US" sz="1500" dirty="0"/>
          </a:p>
          <a:p>
            <a:pPr marL="360363" indent="-360363">
              <a:spcAft>
                <a:spcPts val="600"/>
              </a:spcAft>
              <a:buClr>
                <a:schemeClr val="accent6">
                  <a:lumMod val="50000"/>
                </a:schemeClr>
              </a:buClr>
              <a:buFont typeface="Wingdings 3" panose="05040102010807070707" pitchFamily="18" charset="2"/>
              <a:buChar char=""/>
            </a:pPr>
            <a:r>
              <a:rPr lang="en-US" sz="1500" b="1" dirty="0" smtClean="0"/>
              <a:t>Price</a:t>
            </a:r>
            <a:r>
              <a:rPr lang="en-US" sz="1500" dirty="0" smtClean="0"/>
              <a:t> – Once a concrete understanding of the product offering is established we can start making some pricing decisions. Price determinations will impact profit margins, supply, demand and marketing strategy. Similar (in concept) products and brands may need to be positioned differently based on varying price points, while price elasticity considerations may influence our next two Ps. This </a:t>
            </a:r>
            <a:r>
              <a:rPr lang="en-US" sz="1500" dirty="0"/>
              <a:t>emphasises </a:t>
            </a:r>
            <a:r>
              <a:rPr lang="en-US" sz="1500" dirty="0" smtClean="0"/>
              <a:t>what </a:t>
            </a:r>
            <a:r>
              <a:rPr lang="en-US" sz="1500" dirty="0"/>
              <a:t>customers are prepared to pay </a:t>
            </a:r>
            <a:r>
              <a:rPr lang="en-US" sz="1500" dirty="0" smtClean="0"/>
              <a:t>and compare prices </a:t>
            </a:r>
            <a:r>
              <a:rPr lang="en-US" sz="1500" dirty="0"/>
              <a:t>to competitors </a:t>
            </a:r>
            <a:endParaRPr lang="en-US" sz="1500" dirty="0" smtClean="0"/>
          </a:p>
          <a:p>
            <a:pPr marL="360363" indent="-360363">
              <a:spcAft>
                <a:spcPts val="600"/>
              </a:spcAft>
              <a:buClr>
                <a:schemeClr val="accent6">
                  <a:lumMod val="50000"/>
                </a:schemeClr>
              </a:buClr>
              <a:buFont typeface="Wingdings 3" panose="05040102010807070707" pitchFamily="18" charset="2"/>
              <a:buChar char=""/>
            </a:pPr>
            <a:r>
              <a:rPr lang="en-US" sz="1500" b="1" dirty="0" smtClean="0"/>
              <a:t>Promotion</a:t>
            </a:r>
            <a:r>
              <a:rPr lang="en-US" sz="1500" dirty="0" smtClean="0"/>
              <a:t> </a:t>
            </a:r>
            <a:r>
              <a:rPr lang="en-US" sz="1500" dirty="0"/>
              <a:t>– We’ve got a product and a price now it’s time to promote it. Promotion looks at the many ways marketing agencies disseminate relevant product information to consumers and differentiate a particular product or service. Promotion includes elements like: </a:t>
            </a:r>
            <a:r>
              <a:rPr lang="en-US" sz="1500" dirty="0" smtClean="0"/>
              <a:t>accessibility, advertising</a:t>
            </a:r>
            <a:r>
              <a:rPr lang="en-US" sz="1500" dirty="0"/>
              <a:t>, public relations, social media marketing, email marketing, search engine marketing, video marketing and more. Each touch point must be supported by a well positioned brand to truly </a:t>
            </a:r>
            <a:r>
              <a:rPr lang="en-US" sz="1500" dirty="0" err="1" smtClean="0"/>
              <a:t>maximise</a:t>
            </a:r>
            <a:r>
              <a:rPr lang="en-US" sz="1500" dirty="0" smtClean="0"/>
              <a:t> </a:t>
            </a:r>
            <a:r>
              <a:rPr lang="en-US" sz="1500" dirty="0"/>
              <a:t>return on investment.</a:t>
            </a:r>
          </a:p>
          <a:p>
            <a:pPr marL="360363" indent="-360363">
              <a:spcAft>
                <a:spcPts val="600"/>
              </a:spcAft>
              <a:buClr>
                <a:schemeClr val="accent6">
                  <a:lumMod val="50000"/>
                </a:schemeClr>
              </a:buClr>
              <a:buFont typeface="Wingdings 3" panose="05040102010807070707" pitchFamily="18" charset="2"/>
              <a:buChar char=""/>
            </a:pPr>
            <a:r>
              <a:rPr lang="en-US" sz="1500" b="1" dirty="0"/>
              <a:t>Place</a:t>
            </a:r>
            <a:r>
              <a:rPr lang="en-US" sz="1500" dirty="0"/>
              <a:t> – Often you will hear marketers saying that marketing is about putting the right product, at the right price, at the right place, at the right time. It’s critical then, to evaluate what the ideal locations are to convert potential clients into actual clients. Today, even in situations where the actual transaction doesn’t happen on the web, the initial place potential clients are engaged and converted is online</a:t>
            </a:r>
            <a:r>
              <a:rPr lang="en-US" sz="1500" dirty="0" smtClean="0"/>
              <a:t>. </a:t>
            </a:r>
            <a:r>
              <a:rPr lang="en-US" sz="1500" dirty="0"/>
              <a:t>This emphasises </a:t>
            </a:r>
            <a:r>
              <a:rPr lang="en-US" sz="1500" dirty="0" smtClean="0"/>
              <a:t>creating </a:t>
            </a:r>
            <a:r>
              <a:rPr lang="en-US" sz="1500" dirty="0"/>
              <a:t>customer awareness (e.g. communicating with customers</a:t>
            </a:r>
            <a:r>
              <a:rPr lang="en-US" sz="1500" dirty="0" smtClean="0"/>
              <a:t>).</a:t>
            </a:r>
            <a:endParaRPr lang="en-US" sz="1500" dirty="0"/>
          </a:p>
        </p:txBody>
      </p:sp>
      <p:sp>
        <p:nvSpPr>
          <p:cNvPr id="8" name="Title 2"/>
          <p:cNvSpPr>
            <a:spLocks noGrp="1"/>
          </p:cNvSpPr>
          <p:nvPr>
            <p:ph type="title"/>
          </p:nvPr>
        </p:nvSpPr>
        <p:spPr>
          <a:xfrm>
            <a:off x="70266" y="72008"/>
            <a:ext cx="8859452" cy="548680"/>
          </a:xfrm>
        </p:spPr>
        <p:txBody>
          <a:bodyPr>
            <a:noAutofit/>
          </a:bodyPr>
          <a:lstStyle/>
          <a:p>
            <a:r>
              <a:rPr lang="en-US" sz="2800" dirty="0" smtClean="0"/>
              <a:t>P8.6 – Propose a Marketing Strategy – Marketing Mix (4P)</a:t>
            </a:r>
            <a:endParaRPr lang="en-US" sz="2800" dirty="0"/>
          </a:p>
        </p:txBody>
      </p:sp>
    </p:spTree>
    <p:extLst>
      <p:ext uri="{BB962C8B-B14F-4D97-AF65-F5344CB8AC3E}">
        <p14:creationId xmlns:p14="http://schemas.microsoft.com/office/powerpoint/2010/main" val="3262201211"/>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6"/>
            <a:ext cx="6696744" cy="5724644"/>
          </a:xfrm>
          <a:prstGeom prst="rect">
            <a:avLst/>
          </a:prstGeom>
        </p:spPr>
        <p:txBody>
          <a:bodyPr wrap="square">
            <a:spAutoFit/>
          </a:bodyPr>
          <a:lstStyle/>
          <a:p>
            <a:pPr>
              <a:spcAft>
                <a:spcPts val="600"/>
              </a:spcAft>
              <a:buClr>
                <a:schemeClr val="accent6">
                  <a:lumMod val="50000"/>
                </a:schemeClr>
              </a:buClr>
            </a:pPr>
            <a:r>
              <a:rPr lang="en-US" sz="1600" b="1" dirty="0">
                <a:solidFill>
                  <a:srgbClr val="002060"/>
                </a:solidFill>
              </a:rPr>
              <a:t>Passenger lounges</a:t>
            </a:r>
          </a:p>
          <a:p>
            <a:pPr marL="398463" indent="-398463">
              <a:spcAft>
                <a:spcPts val="600"/>
              </a:spcAft>
              <a:buClr>
                <a:schemeClr val="accent6">
                  <a:lumMod val="50000"/>
                </a:schemeClr>
              </a:buClr>
              <a:buFont typeface="Wingdings 3" panose="05040102010807070707" pitchFamily="18" charset="2"/>
              <a:buChar char=""/>
            </a:pPr>
            <a:r>
              <a:rPr lang="en-US" sz="1600" dirty="0">
                <a:solidFill>
                  <a:srgbClr val="002060"/>
                </a:solidFill>
              </a:rPr>
              <a:t>Phil Cameron was a successful West End theatre producer but the highs and lows of the stage had sapped his energy. Cameron had had a globe-trotting childhood, even travelling alone from England to New Zealand at the age of </a:t>
            </a:r>
            <a:r>
              <a:rPr lang="en-US" sz="1600" dirty="0" smtClean="0">
                <a:solidFill>
                  <a:srgbClr val="002060"/>
                </a:solidFill>
              </a:rPr>
              <a:t>11.</a:t>
            </a:r>
          </a:p>
          <a:p>
            <a:pPr marL="398463" indent="-398463">
              <a:spcAft>
                <a:spcPts val="600"/>
              </a:spcAft>
              <a:buClr>
                <a:schemeClr val="accent6">
                  <a:lumMod val="50000"/>
                </a:schemeClr>
              </a:buClr>
              <a:buFont typeface="Wingdings 3" panose="05040102010807070707" pitchFamily="18" charset="2"/>
              <a:buChar char=""/>
            </a:pPr>
            <a:r>
              <a:rPr lang="en-US" sz="1600" dirty="0" smtClean="0">
                <a:solidFill>
                  <a:srgbClr val="002060"/>
                </a:solidFill>
              </a:rPr>
              <a:t>He </a:t>
            </a:r>
            <a:r>
              <a:rPr lang="en-US" sz="1600" dirty="0">
                <a:solidFill>
                  <a:srgbClr val="002060"/>
                </a:solidFill>
              </a:rPr>
              <a:t>decided to go into business on his own, applying to start an airline for business </a:t>
            </a:r>
            <a:r>
              <a:rPr lang="en-US" sz="1600" dirty="0" smtClean="0">
                <a:solidFill>
                  <a:srgbClr val="002060"/>
                </a:solidFill>
              </a:rPr>
              <a:t>travelers. </a:t>
            </a:r>
            <a:r>
              <a:rPr lang="en-US" sz="1600" dirty="0">
                <a:solidFill>
                  <a:srgbClr val="002060"/>
                </a:solidFill>
              </a:rPr>
              <a:t>When he could not raise the funds he turned his attention to airport passenger lounges, places where he had spent many a long uncomfortable hour. He seized an opportunity to take over a lounge at New York's JFK airport and turned it into an executive lounge. He intended to provide facilities for first and business-class </a:t>
            </a:r>
            <a:r>
              <a:rPr lang="en-US" sz="1600" dirty="0" smtClean="0">
                <a:solidFill>
                  <a:srgbClr val="002060"/>
                </a:solidFill>
              </a:rPr>
              <a:t>passengers.</a:t>
            </a:r>
          </a:p>
          <a:p>
            <a:pPr marL="398463" indent="-398463">
              <a:spcAft>
                <a:spcPts val="600"/>
              </a:spcAft>
              <a:buClr>
                <a:schemeClr val="accent6">
                  <a:lumMod val="50000"/>
                </a:schemeClr>
              </a:buClr>
              <a:buFont typeface="Wingdings 3" panose="05040102010807070707" pitchFamily="18" charset="2"/>
              <a:buChar char=""/>
            </a:pPr>
            <a:r>
              <a:rPr lang="en-US" sz="1600" dirty="0" smtClean="0">
                <a:solidFill>
                  <a:srgbClr val="002060"/>
                </a:solidFill>
              </a:rPr>
              <a:t>With </a:t>
            </a:r>
            <a:r>
              <a:rPr lang="en-US" sz="1600" dirty="0">
                <a:solidFill>
                  <a:srgbClr val="002060"/>
                </a:solidFill>
              </a:rPr>
              <a:t>a partner he raised £100,000, mainly from family and friends, opening The Lounge in January 2007. The venture made a substantial profit in the first 12 months and, with further capital from private investors he opened another lounge at </a:t>
            </a:r>
            <a:r>
              <a:rPr lang="en-US" sz="1600" dirty="0" smtClean="0">
                <a:solidFill>
                  <a:srgbClr val="002060"/>
                </a:solidFill>
              </a:rPr>
              <a:t>Gatwick </a:t>
            </a:r>
            <a:r>
              <a:rPr lang="en-US" sz="1600" dirty="0">
                <a:solidFill>
                  <a:srgbClr val="002060"/>
                </a:solidFill>
              </a:rPr>
              <a:t>and two at Stansted. </a:t>
            </a:r>
            <a:r>
              <a:rPr lang="en-US" sz="1600" dirty="0" smtClean="0">
                <a:solidFill>
                  <a:srgbClr val="002060"/>
                </a:solidFill>
              </a:rPr>
              <a:t>Travelers </a:t>
            </a:r>
            <a:r>
              <a:rPr lang="en-US" sz="1600" dirty="0">
                <a:solidFill>
                  <a:srgbClr val="002060"/>
                </a:solidFill>
              </a:rPr>
              <a:t>pay £15 to £20 to spend up to 3 hours inside.</a:t>
            </a:r>
          </a:p>
          <a:p>
            <a:pPr>
              <a:spcAft>
                <a:spcPts val="600"/>
              </a:spcAft>
              <a:buClr>
                <a:schemeClr val="accent6">
                  <a:lumMod val="50000"/>
                </a:schemeClr>
              </a:buClr>
            </a:pPr>
            <a:r>
              <a:rPr lang="en-US" sz="1600" b="1" dirty="0" smtClean="0">
                <a:solidFill>
                  <a:srgbClr val="FF0000"/>
                </a:solidFill>
              </a:rPr>
              <a:t>Discussion</a:t>
            </a:r>
            <a:endParaRPr lang="en-US" sz="1600" b="1" dirty="0">
              <a:solidFill>
                <a:srgbClr val="FF0000"/>
              </a:solidFill>
            </a:endParaRPr>
          </a:p>
          <a:p>
            <a:pPr marL="398463" indent="-398463">
              <a:spcAft>
                <a:spcPts val="600"/>
              </a:spcAft>
              <a:buClr>
                <a:schemeClr val="accent6">
                  <a:lumMod val="50000"/>
                </a:schemeClr>
              </a:buClr>
              <a:buFont typeface="+mj-lt"/>
              <a:buAutoNum type="arabicPeriod"/>
            </a:pPr>
            <a:r>
              <a:rPr lang="en-US" sz="1600" dirty="0" smtClean="0">
                <a:solidFill>
                  <a:srgbClr val="FF0000"/>
                </a:solidFill>
              </a:rPr>
              <a:t>How </a:t>
            </a:r>
            <a:r>
              <a:rPr lang="en-US" sz="1600" dirty="0">
                <a:solidFill>
                  <a:srgbClr val="FF0000"/>
                </a:solidFill>
              </a:rPr>
              <a:t>would Phil Cameron have worked out what to charge and how to run his lounges?</a:t>
            </a:r>
          </a:p>
          <a:p>
            <a:pPr marL="398463" indent="-398463">
              <a:spcAft>
                <a:spcPts val="600"/>
              </a:spcAft>
              <a:buClr>
                <a:schemeClr val="accent6">
                  <a:lumMod val="50000"/>
                </a:schemeClr>
              </a:buClr>
              <a:buFont typeface="+mj-lt"/>
              <a:buAutoNum type="arabicPeriod"/>
            </a:pPr>
            <a:r>
              <a:rPr lang="en-US" sz="1600" dirty="0" smtClean="0">
                <a:solidFill>
                  <a:srgbClr val="FF0000"/>
                </a:solidFill>
              </a:rPr>
              <a:t>Could </a:t>
            </a:r>
            <a:r>
              <a:rPr lang="en-US" sz="1600" dirty="0">
                <a:solidFill>
                  <a:srgbClr val="FF0000"/>
                </a:solidFill>
              </a:rPr>
              <a:t>he have charged more than £20 for a 3-hour visit?</a:t>
            </a:r>
          </a:p>
        </p:txBody>
      </p:sp>
      <p:pic>
        <p:nvPicPr>
          <p:cNvPr id="2050" name="Picture 2" descr="Image result for airport executive loun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8264" y="1116385"/>
            <a:ext cx="1944216" cy="103403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airport executive loun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0439" r="24122"/>
          <a:stretch/>
        </p:blipFill>
        <p:spPr bwMode="auto">
          <a:xfrm>
            <a:off x="6945343" y="2276872"/>
            <a:ext cx="1916753" cy="134207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airport executive loun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8264" y="3717032"/>
            <a:ext cx="1913832" cy="1276511"/>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airport executive lounge"/>
          <p:cNvPicPr>
            <a:picLocks noChangeAspect="1" noChangeArrowheads="1"/>
          </p:cNvPicPr>
          <p:nvPr/>
        </p:nvPicPr>
        <p:blipFill rotWithShape="1">
          <a:blip r:embed="rId6">
            <a:extLst>
              <a:ext uri="{28A0092B-C50C-407E-A947-70E740481C1C}">
                <a14:useLocalDpi xmlns:a14="http://schemas.microsoft.com/office/drawing/2010/main" val="0"/>
              </a:ext>
            </a:extLst>
          </a:blip>
          <a:srcRect l="10078" r="6075"/>
          <a:stretch/>
        </p:blipFill>
        <p:spPr bwMode="auto">
          <a:xfrm>
            <a:off x="6942995" y="5085184"/>
            <a:ext cx="1949485" cy="1551459"/>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2800" dirty="0" smtClean="0"/>
              <a:t>P8.6 – Propose a Marketing Strategy – Marketing Mix (4P)</a:t>
            </a:r>
            <a:endParaRPr lang="en-US" sz="2800" dirty="0"/>
          </a:p>
        </p:txBody>
      </p:sp>
    </p:spTree>
    <p:extLst>
      <p:ext uri="{BB962C8B-B14F-4D97-AF65-F5344CB8AC3E}">
        <p14:creationId xmlns:p14="http://schemas.microsoft.com/office/powerpoint/2010/main" val="3156178907"/>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6"/>
            <a:ext cx="6696744" cy="5493812"/>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1600" dirty="0" smtClean="0"/>
              <a:t>Product benefits can be enhanced in various ways; the effect will be to make the product better value for money. But sales are not increased only by price or product changes. </a:t>
            </a:r>
            <a:r>
              <a:rPr lang="en-US" sz="1600" b="1" dirty="0" smtClean="0"/>
              <a:t>Promotion </a:t>
            </a:r>
            <a:r>
              <a:rPr lang="en-US" sz="1600" dirty="0" smtClean="0"/>
              <a:t>of the product through advertising, packaging, special offers and the provision of information can be very important. This may create a </a:t>
            </a:r>
            <a:r>
              <a:rPr lang="en-US" sz="1600" dirty="0" err="1" smtClean="0"/>
              <a:t>favourable</a:t>
            </a:r>
            <a:r>
              <a:rPr lang="en-US" sz="1600" dirty="0" smtClean="0"/>
              <a:t> image for the product, or it may simply inform potential customers of its existence.</a:t>
            </a:r>
          </a:p>
          <a:p>
            <a:pPr marL="398463" indent="-398463">
              <a:spcAft>
                <a:spcPts val="600"/>
              </a:spcAft>
              <a:buClr>
                <a:schemeClr val="accent6">
                  <a:lumMod val="50000"/>
                </a:schemeClr>
              </a:buClr>
              <a:buFont typeface="Wingdings 3" panose="05040102010807070707" pitchFamily="18" charset="2"/>
              <a:buChar char=""/>
            </a:pPr>
            <a:r>
              <a:rPr lang="en-US" sz="1600" dirty="0" smtClean="0"/>
              <a:t>Distribution </a:t>
            </a:r>
            <a:r>
              <a:rPr lang="en-US" sz="1600" dirty="0"/>
              <a:t>can also play a part in the marketing process. This can influence the way products are made available to potential customers. By carefully selecting the retail outlets they will use, businesses seek to make their products easily accessible to as many people as possible. So when doing their market research, they may look for locations which will be most likely to bring in the customers. Footfalls (the typical number of people walking by) may have to be balanced against the rental costs of the outlet. </a:t>
            </a:r>
            <a:endParaRPr lang="en-US" sz="1600" dirty="0" smtClean="0"/>
          </a:p>
          <a:p>
            <a:pPr marL="398463" indent="-398463">
              <a:spcAft>
                <a:spcPts val="600"/>
              </a:spcAft>
              <a:buClr>
                <a:schemeClr val="accent6">
                  <a:lumMod val="50000"/>
                </a:schemeClr>
              </a:buClr>
              <a:buFont typeface="Wingdings 3" panose="05040102010807070707" pitchFamily="18" charset="2"/>
              <a:buChar char=""/>
            </a:pPr>
            <a:r>
              <a:rPr lang="en-US" sz="1600" dirty="0" smtClean="0"/>
              <a:t>Discounts </a:t>
            </a:r>
            <a:r>
              <a:rPr lang="en-US" sz="1600" dirty="0"/>
              <a:t>may be needed to persuade independent stockists to sell the product. Businesses even get involved in the way the retail outlet displays their products. Or they may try to 'cut out the middleman' by selling direct to customers rather than using a wholesaler as an intermediary. This aspect of marketing is often referred to as </a:t>
            </a:r>
            <a:r>
              <a:rPr lang="en-US" sz="1600" b="1" dirty="0"/>
              <a:t>'place</a:t>
            </a:r>
            <a:r>
              <a:rPr lang="en-US" sz="1600" dirty="0"/>
              <a:t>'.</a:t>
            </a:r>
          </a:p>
        </p:txBody>
      </p:sp>
      <p:pic>
        <p:nvPicPr>
          <p:cNvPr id="2050" name="Picture 2" descr="Image result for airport executive loun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8264" y="1116385"/>
            <a:ext cx="1944216" cy="103403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airport executive loun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0439" r="24122"/>
          <a:stretch/>
        </p:blipFill>
        <p:spPr bwMode="auto">
          <a:xfrm>
            <a:off x="6945343" y="2276872"/>
            <a:ext cx="1916753" cy="1342071"/>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airport executive loung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48264" y="3717032"/>
            <a:ext cx="1913832" cy="1276511"/>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airport executive lounge"/>
          <p:cNvPicPr>
            <a:picLocks noChangeAspect="1" noChangeArrowheads="1"/>
          </p:cNvPicPr>
          <p:nvPr/>
        </p:nvPicPr>
        <p:blipFill rotWithShape="1">
          <a:blip r:embed="rId6">
            <a:extLst>
              <a:ext uri="{28A0092B-C50C-407E-A947-70E740481C1C}">
                <a14:useLocalDpi xmlns:a14="http://schemas.microsoft.com/office/drawing/2010/main" val="0"/>
              </a:ext>
            </a:extLst>
          </a:blip>
          <a:srcRect l="10078" r="6075"/>
          <a:stretch/>
        </p:blipFill>
        <p:spPr bwMode="auto">
          <a:xfrm>
            <a:off x="6942995" y="5085184"/>
            <a:ext cx="1949485" cy="1551459"/>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2800" dirty="0" smtClean="0"/>
              <a:t>P8.6 – Propose a Marketing Strategy – Marketing Mix (4P)</a:t>
            </a:r>
            <a:endParaRPr lang="en-US" sz="2800" dirty="0"/>
          </a:p>
        </p:txBody>
      </p:sp>
    </p:spTree>
    <p:extLst>
      <p:ext uri="{BB962C8B-B14F-4D97-AF65-F5344CB8AC3E}">
        <p14:creationId xmlns:p14="http://schemas.microsoft.com/office/powerpoint/2010/main" val="29623576"/>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6"/>
            <a:ext cx="5400600" cy="4570482"/>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2200" dirty="0" smtClean="0"/>
              <a:t>The </a:t>
            </a:r>
            <a:r>
              <a:rPr lang="en-US" sz="2200" dirty="0"/>
              <a:t>best possible marketing mix will be the one that has been precisely matched to the needs of the situation. (See Figure 1.) Any one of the 4Ps can be crucial in determining the outcome in terms of quantity sold, sales revenue or profit. </a:t>
            </a:r>
            <a:endParaRPr lang="en-US" sz="2200" dirty="0" smtClean="0"/>
          </a:p>
          <a:p>
            <a:pPr marL="398463" indent="-398463">
              <a:spcAft>
                <a:spcPts val="600"/>
              </a:spcAft>
              <a:buClr>
                <a:schemeClr val="accent6">
                  <a:lumMod val="50000"/>
                </a:schemeClr>
              </a:buClr>
              <a:buFont typeface="Wingdings 3" panose="05040102010807070707" pitchFamily="18" charset="2"/>
              <a:buChar char=""/>
            </a:pPr>
            <a:r>
              <a:rPr lang="en-US" sz="2200" dirty="0" smtClean="0"/>
              <a:t>Business </a:t>
            </a:r>
            <a:r>
              <a:rPr lang="en-US" sz="2200" dirty="0"/>
              <a:t>success depends on selecting marketing strategies that are appropriate for the product and the market. That means deciding which aspects of the 4Ps are most important and developing them.</a:t>
            </a:r>
          </a:p>
        </p:txBody>
      </p:sp>
      <p:sp>
        <p:nvSpPr>
          <p:cNvPr id="3" name="Rectangle 2"/>
          <p:cNvSpPr/>
          <p:nvPr/>
        </p:nvSpPr>
        <p:spPr>
          <a:xfrm>
            <a:off x="251520" y="5899919"/>
            <a:ext cx="8568952" cy="769441"/>
          </a:xfrm>
          <a:prstGeom prst="rect">
            <a:avLst/>
          </a:prstGeom>
          <a:solidFill>
            <a:schemeClr val="accent6">
              <a:lumMod val="40000"/>
              <a:lumOff val="60000"/>
            </a:schemeClr>
          </a:solidFill>
          <a:ln w="57150">
            <a:solidFill>
              <a:srgbClr val="002060"/>
            </a:solidFill>
          </a:ln>
        </p:spPr>
        <p:txBody>
          <a:bodyPr wrap="square">
            <a:spAutoFit/>
          </a:bodyPr>
          <a:lstStyle/>
          <a:p>
            <a:pPr indent="-190500" algn="just">
              <a:spcBef>
                <a:spcPts val="900"/>
              </a:spcBef>
              <a:spcAft>
                <a:spcPts val="0"/>
              </a:spcAft>
            </a:pPr>
            <a:r>
              <a:rPr lang="en-US" sz="2200" dirty="0">
                <a:latin typeface="Arial" panose="020B0604020202020204" pitchFamily="34" charset="0"/>
                <a:ea typeface="Segoe UI" panose="020B0502040204020203" pitchFamily="34" charset="0"/>
                <a:cs typeface="Arial" panose="020B0604020202020204" pitchFamily="34" charset="0"/>
              </a:rPr>
              <a:t>The </a:t>
            </a:r>
            <a:r>
              <a:rPr lang="en-US" sz="2200" b="1" dirty="0">
                <a:solidFill>
                  <a:srgbClr val="000000"/>
                </a:solidFill>
                <a:latin typeface="Arial" panose="020B0604020202020204" pitchFamily="34" charset="0"/>
                <a:ea typeface="Segoe UI" panose="020B0502040204020203" pitchFamily="34" charset="0"/>
                <a:cs typeface="Arial" panose="020B0604020202020204" pitchFamily="34" charset="0"/>
              </a:rPr>
              <a:t>marketing mix </a:t>
            </a:r>
            <a:r>
              <a:rPr lang="en-US" sz="2200" dirty="0">
                <a:latin typeface="Arial" panose="020B0604020202020204" pitchFamily="34" charset="0"/>
                <a:ea typeface="Segoe UI" panose="020B0502040204020203" pitchFamily="34" charset="0"/>
                <a:cs typeface="Arial" panose="020B0604020202020204" pitchFamily="34" charset="0"/>
              </a:rPr>
              <a:t>includes decisions relating to </a:t>
            </a:r>
            <a:r>
              <a:rPr lang="en-US" sz="2200" b="1" dirty="0">
                <a:solidFill>
                  <a:srgbClr val="000000"/>
                </a:solidFill>
                <a:latin typeface="Arial" panose="020B0604020202020204" pitchFamily="34" charset="0"/>
                <a:ea typeface="Segoe UI" panose="020B0502040204020203" pitchFamily="34" charset="0"/>
                <a:cs typeface="Arial" panose="020B0604020202020204" pitchFamily="34" charset="0"/>
              </a:rPr>
              <a:t>price, product, promotion </a:t>
            </a:r>
            <a:r>
              <a:rPr lang="en-US" sz="2200" dirty="0">
                <a:latin typeface="Arial" panose="020B0604020202020204" pitchFamily="34" charset="0"/>
                <a:ea typeface="Segoe UI" panose="020B0502040204020203" pitchFamily="34" charset="0"/>
                <a:cs typeface="Arial" panose="020B0604020202020204" pitchFamily="34" charset="0"/>
              </a:rPr>
              <a:t>and </a:t>
            </a:r>
            <a:r>
              <a:rPr lang="en-US" sz="2200" b="1" dirty="0">
                <a:solidFill>
                  <a:srgbClr val="000000"/>
                </a:solidFill>
                <a:latin typeface="Arial" panose="020B0604020202020204" pitchFamily="34" charset="0"/>
                <a:ea typeface="Segoe UI" panose="020B0502040204020203" pitchFamily="34" charset="0"/>
                <a:cs typeface="Arial" panose="020B0604020202020204" pitchFamily="34" charset="0"/>
              </a:rPr>
              <a:t>place, </a:t>
            </a:r>
            <a:r>
              <a:rPr lang="en-US" sz="2200" dirty="0">
                <a:latin typeface="Arial" panose="020B0604020202020204" pitchFamily="34" charset="0"/>
                <a:ea typeface="Segoe UI" panose="020B0502040204020203" pitchFamily="34" charset="0"/>
                <a:cs typeface="Arial" panose="020B0604020202020204" pitchFamily="34" charset="0"/>
              </a:rPr>
              <a:t>some­times referred to as the 4 Ps.</a:t>
            </a:r>
            <a:endParaRPr lang="en-GB" sz="2200" dirty="0">
              <a:effectLst/>
              <a:latin typeface="Arial" panose="020B0604020202020204" pitchFamily="34" charset="0"/>
              <a:ea typeface="Segoe UI" panose="020B0502040204020203" pitchFamily="34" charset="0"/>
              <a:cs typeface="Arial" panose="020B0604020202020204" pitchFamily="34" charset="0"/>
            </a:endParaRPr>
          </a:p>
        </p:txBody>
      </p:sp>
      <p:sp>
        <p:nvSpPr>
          <p:cNvPr id="4" name="Rounded Rectangle 3"/>
          <p:cNvSpPr/>
          <p:nvPr/>
        </p:nvSpPr>
        <p:spPr>
          <a:xfrm>
            <a:off x="5652120" y="1196752"/>
            <a:ext cx="3168352" cy="504056"/>
          </a:xfrm>
          <a:prstGeom prst="roundRect">
            <a:avLst/>
          </a:prstGeom>
          <a:solidFill>
            <a:schemeClr val="tx2">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solidFill>
                  <a:schemeClr val="tx1"/>
                </a:solidFill>
              </a:rPr>
              <a:t>Analyse the situation</a:t>
            </a:r>
            <a:endParaRPr lang="en-GB" b="1" dirty="0">
              <a:solidFill>
                <a:schemeClr val="tx1"/>
              </a:solidFill>
            </a:endParaRPr>
          </a:p>
        </p:txBody>
      </p:sp>
      <p:sp>
        <p:nvSpPr>
          <p:cNvPr id="11" name="Rounded Rectangle 10"/>
          <p:cNvSpPr/>
          <p:nvPr/>
        </p:nvSpPr>
        <p:spPr>
          <a:xfrm>
            <a:off x="5652120" y="2420888"/>
            <a:ext cx="3168352" cy="504056"/>
          </a:xfrm>
          <a:prstGeom prst="roundRect">
            <a:avLst/>
          </a:prstGeom>
          <a:solidFill>
            <a:schemeClr val="tx2">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solidFill>
                  <a:schemeClr val="tx1"/>
                </a:solidFill>
              </a:rPr>
              <a:t>Identify Market Segment</a:t>
            </a:r>
            <a:endParaRPr lang="en-GB" b="1" dirty="0">
              <a:solidFill>
                <a:schemeClr val="tx1"/>
              </a:solidFill>
            </a:endParaRPr>
          </a:p>
        </p:txBody>
      </p:sp>
      <p:sp>
        <p:nvSpPr>
          <p:cNvPr id="12" name="Rounded Rectangle 11"/>
          <p:cNvSpPr/>
          <p:nvPr/>
        </p:nvSpPr>
        <p:spPr>
          <a:xfrm>
            <a:off x="5652120" y="3645024"/>
            <a:ext cx="3168352" cy="504056"/>
          </a:xfrm>
          <a:prstGeom prst="roundRect">
            <a:avLst/>
          </a:prstGeom>
          <a:solidFill>
            <a:schemeClr val="tx2">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solidFill>
                  <a:schemeClr val="tx1"/>
                </a:solidFill>
              </a:rPr>
              <a:t>Target the Market</a:t>
            </a:r>
            <a:endParaRPr lang="en-GB" b="1" dirty="0">
              <a:solidFill>
                <a:schemeClr val="tx1"/>
              </a:solidFill>
            </a:endParaRPr>
          </a:p>
        </p:txBody>
      </p:sp>
      <p:sp>
        <p:nvSpPr>
          <p:cNvPr id="13" name="Rounded Rectangle 12"/>
          <p:cNvSpPr/>
          <p:nvPr/>
        </p:nvSpPr>
        <p:spPr>
          <a:xfrm>
            <a:off x="5652120" y="4869160"/>
            <a:ext cx="3168352" cy="504056"/>
          </a:xfrm>
          <a:prstGeom prst="roundRect">
            <a:avLst/>
          </a:prstGeom>
          <a:solidFill>
            <a:schemeClr val="tx2">
              <a:lumMod val="40000"/>
              <a:lumOff val="60000"/>
            </a:schemeClr>
          </a:solidFill>
          <a:ln>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solidFill>
                  <a:schemeClr val="tx1"/>
                </a:solidFill>
              </a:rPr>
              <a:t>Develop Marketing Mix</a:t>
            </a:r>
            <a:endParaRPr lang="en-GB" b="1" dirty="0">
              <a:solidFill>
                <a:schemeClr val="tx1"/>
              </a:solidFill>
            </a:endParaRPr>
          </a:p>
        </p:txBody>
      </p:sp>
      <p:sp>
        <p:nvSpPr>
          <p:cNvPr id="5" name="TextBox 4"/>
          <p:cNvSpPr txBox="1"/>
          <p:nvPr/>
        </p:nvSpPr>
        <p:spPr>
          <a:xfrm>
            <a:off x="4681071" y="5451901"/>
            <a:ext cx="4211409" cy="369332"/>
          </a:xfrm>
          <a:prstGeom prst="rect">
            <a:avLst/>
          </a:prstGeom>
          <a:noFill/>
        </p:spPr>
        <p:txBody>
          <a:bodyPr wrap="none" rtlCol="0">
            <a:spAutoFit/>
          </a:bodyPr>
          <a:lstStyle/>
          <a:p>
            <a:r>
              <a:rPr lang="en-GB" i="1" dirty="0" smtClean="0"/>
              <a:t>Figure 1- Developing the marketing mix</a:t>
            </a:r>
            <a:endParaRPr lang="en-GB" i="1" dirty="0"/>
          </a:p>
        </p:txBody>
      </p:sp>
      <p:sp>
        <p:nvSpPr>
          <p:cNvPr id="8" name="Down Arrow 7"/>
          <p:cNvSpPr/>
          <p:nvPr/>
        </p:nvSpPr>
        <p:spPr>
          <a:xfrm>
            <a:off x="6984268" y="1844824"/>
            <a:ext cx="504056" cy="432048"/>
          </a:xfrm>
          <a:prstGeom prst="downArrow">
            <a:avLst/>
          </a:prstGeom>
          <a:solidFill>
            <a:schemeClr val="accent6">
              <a:lumMod val="75000"/>
            </a:schemeClr>
          </a:solidFill>
          <a:ln w="38100">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Down Arrow 15"/>
          <p:cNvSpPr/>
          <p:nvPr/>
        </p:nvSpPr>
        <p:spPr>
          <a:xfrm>
            <a:off x="6984268" y="3068960"/>
            <a:ext cx="504056" cy="432048"/>
          </a:xfrm>
          <a:prstGeom prst="downArrow">
            <a:avLst/>
          </a:prstGeom>
          <a:solidFill>
            <a:schemeClr val="accent6">
              <a:lumMod val="75000"/>
            </a:schemeClr>
          </a:solidFill>
          <a:ln w="38100">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Down Arrow 16"/>
          <p:cNvSpPr/>
          <p:nvPr/>
        </p:nvSpPr>
        <p:spPr>
          <a:xfrm>
            <a:off x="6984268" y="4293096"/>
            <a:ext cx="504056" cy="432048"/>
          </a:xfrm>
          <a:prstGeom prst="downArrow">
            <a:avLst/>
          </a:prstGeom>
          <a:solidFill>
            <a:schemeClr val="accent6">
              <a:lumMod val="75000"/>
            </a:schemeClr>
          </a:solidFill>
          <a:ln w="38100">
            <a:noFill/>
          </a:ln>
          <a:effectLst>
            <a:outerShdw blurRad="50800" dist="38100" dir="2700000" algn="tl" rotWithShape="0">
              <a:prstClr val="black">
                <a:alpha val="4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itle 2"/>
          <p:cNvSpPr>
            <a:spLocks noGrp="1"/>
          </p:cNvSpPr>
          <p:nvPr>
            <p:ph type="title"/>
          </p:nvPr>
        </p:nvSpPr>
        <p:spPr>
          <a:xfrm>
            <a:off x="70266" y="72008"/>
            <a:ext cx="8859452" cy="548680"/>
          </a:xfrm>
        </p:spPr>
        <p:txBody>
          <a:bodyPr>
            <a:noAutofit/>
          </a:bodyPr>
          <a:lstStyle/>
          <a:p>
            <a:r>
              <a:rPr lang="en-US" sz="2800" dirty="0" smtClean="0"/>
              <a:t>P8.6 – Propose a Marketing Strategy – Marketing Mix (4P)</a:t>
            </a:r>
            <a:endParaRPr lang="en-US" sz="2800" dirty="0"/>
          </a:p>
        </p:txBody>
      </p:sp>
    </p:spTree>
    <p:extLst>
      <p:ext uri="{BB962C8B-B14F-4D97-AF65-F5344CB8AC3E}">
        <p14:creationId xmlns:p14="http://schemas.microsoft.com/office/powerpoint/2010/main" val="2930392701"/>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6"/>
            <a:ext cx="6696744" cy="5555367"/>
          </a:xfrm>
          <a:prstGeom prst="rect">
            <a:avLst/>
          </a:prstGeom>
        </p:spPr>
        <p:txBody>
          <a:bodyPr wrap="square">
            <a:spAutoFit/>
          </a:bodyPr>
          <a:lstStyle/>
          <a:p>
            <a:pPr>
              <a:spcAft>
                <a:spcPts val="600"/>
              </a:spcAft>
              <a:buClr>
                <a:schemeClr val="accent6">
                  <a:lumMod val="50000"/>
                </a:schemeClr>
              </a:buClr>
            </a:pPr>
            <a:r>
              <a:rPr lang="en-US" sz="2000" b="1" dirty="0">
                <a:solidFill>
                  <a:srgbClr val="002060"/>
                </a:solidFill>
              </a:rPr>
              <a:t>It's an ill wind that blows nobody any good</a:t>
            </a:r>
          </a:p>
          <a:p>
            <a:pPr marL="398463" indent="-398463">
              <a:spcAft>
                <a:spcPts val="600"/>
              </a:spcAft>
              <a:buClr>
                <a:schemeClr val="accent6">
                  <a:lumMod val="50000"/>
                </a:schemeClr>
              </a:buClr>
              <a:buFont typeface="Wingdings 3" panose="05040102010807070707" pitchFamily="18" charset="2"/>
              <a:buChar char=""/>
            </a:pPr>
            <a:r>
              <a:rPr lang="en-US" sz="2000" dirty="0">
                <a:solidFill>
                  <a:srgbClr val="002060"/>
                </a:solidFill>
              </a:rPr>
              <a:t>The consumer appliance industry suffered a sharp downturn during 2010 and 2011 but Dyson appeared to buck the trend.</a:t>
            </a:r>
          </a:p>
          <a:p>
            <a:pPr marL="398463" indent="-398463">
              <a:spcAft>
                <a:spcPts val="600"/>
              </a:spcAft>
              <a:buClr>
                <a:schemeClr val="accent6">
                  <a:lumMod val="50000"/>
                </a:schemeClr>
              </a:buClr>
              <a:buFont typeface="Wingdings 3" panose="05040102010807070707" pitchFamily="18" charset="2"/>
              <a:buChar char=""/>
            </a:pPr>
            <a:r>
              <a:rPr lang="en-US" sz="2000" dirty="0">
                <a:solidFill>
                  <a:srgbClr val="002060"/>
                </a:solidFill>
              </a:rPr>
              <a:t>Energy shortages after the Japanese tsunami pushed up sales of Dyson's bladeless fan by 250 per cent as people switched off air conditioning to reduce the strain on the power grid. Sales in America grew 40 per cent in 2010 and the company's market share in Britain breached 30 per cent, compared to 22 per cent in 2009.</a:t>
            </a:r>
          </a:p>
          <a:p>
            <a:pPr marL="398463" indent="-398463">
              <a:spcAft>
                <a:spcPts val="600"/>
              </a:spcAft>
              <a:buClr>
                <a:schemeClr val="accent6">
                  <a:lumMod val="50000"/>
                </a:schemeClr>
              </a:buClr>
              <a:buFont typeface="Wingdings 3" panose="05040102010807070707" pitchFamily="18" charset="2"/>
              <a:buChar char=""/>
            </a:pPr>
            <a:r>
              <a:rPr lang="en-US" sz="2000" dirty="0">
                <a:solidFill>
                  <a:srgbClr val="002060"/>
                </a:solidFill>
              </a:rPr>
              <a:t>The company introduced a cordless vacuum cleaner in 2010 and it promptly sold out. Total sales increased from £770m in 2009 to £887m in 2010, while profits were up 9 per cent at £206m, helped by innovations such as the </a:t>
            </a:r>
            <a:r>
              <a:rPr lang="en-US" sz="2000" dirty="0" err="1">
                <a:solidFill>
                  <a:srgbClr val="002060"/>
                </a:solidFill>
              </a:rPr>
              <a:t>Airblade</a:t>
            </a:r>
            <a:r>
              <a:rPr lang="en-US" sz="2000" dirty="0">
                <a:solidFill>
                  <a:srgbClr val="002060"/>
                </a:solidFill>
              </a:rPr>
              <a:t> hand dryer. Dyson invested £45m in research and development (R&amp;D) in 2010</a:t>
            </a:r>
            <a:r>
              <a:rPr lang="en-US" sz="2000" dirty="0" smtClean="0">
                <a:solidFill>
                  <a:srgbClr val="002060"/>
                </a:solidFill>
              </a:rPr>
              <a:t>.</a:t>
            </a:r>
            <a:endParaRPr lang="en-US" sz="2000" dirty="0">
              <a:solidFill>
                <a:srgbClr val="002060"/>
              </a:solidFill>
            </a:endParaRPr>
          </a:p>
        </p:txBody>
      </p:sp>
      <p:pic>
        <p:nvPicPr>
          <p:cNvPr id="4098" name="Picture 2" descr="Image result for dyson bladeless fan"/>
          <p:cNvPicPr>
            <a:picLocks noChangeAspect="1" noChangeArrowheads="1"/>
          </p:cNvPicPr>
          <p:nvPr/>
        </p:nvPicPr>
        <p:blipFill rotWithShape="1">
          <a:blip r:embed="rId3">
            <a:extLst>
              <a:ext uri="{28A0092B-C50C-407E-A947-70E740481C1C}">
                <a14:useLocalDpi xmlns:a14="http://schemas.microsoft.com/office/drawing/2010/main" val="0"/>
              </a:ext>
            </a:extLst>
          </a:blip>
          <a:srcRect l="6999" t="3309" r="46802"/>
          <a:stretch/>
        </p:blipFill>
        <p:spPr bwMode="auto">
          <a:xfrm>
            <a:off x="6948264" y="4047871"/>
            <a:ext cx="1907043" cy="258103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dyson cordless"/>
          <p:cNvPicPr>
            <a:picLocks noChangeAspect="1" noChangeArrowheads="1"/>
          </p:cNvPicPr>
          <p:nvPr/>
        </p:nvPicPr>
        <p:blipFill rotWithShape="1">
          <a:blip r:embed="rId4">
            <a:extLst>
              <a:ext uri="{28A0092B-C50C-407E-A947-70E740481C1C}">
                <a14:useLocalDpi xmlns:a14="http://schemas.microsoft.com/office/drawing/2010/main" val="0"/>
              </a:ext>
            </a:extLst>
          </a:blip>
          <a:srcRect l="23717" t="3098" r="22920" b="6851"/>
          <a:stretch/>
        </p:blipFill>
        <p:spPr bwMode="auto">
          <a:xfrm>
            <a:off x="7092280" y="1131412"/>
            <a:ext cx="1691019" cy="2853593"/>
          </a:xfrm>
          <a:prstGeom prst="rect">
            <a:avLst/>
          </a:prstGeom>
          <a:noFill/>
          <a:extLst>
            <a:ext uri="{909E8E84-426E-40DD-AFC4-6F175D3DCCD1}">
              <a14:hiddenFill xmlns:a14="http://schemas.microsoft.com/office/drawing/2010/main">
                <a:solidFill>
                  <a:srgbClr val="FFFFFF"/>
                </a:solidFill>
              </a14:hiddenFill>
            </a:ext>
          </a:extLst>
        </p:spPr>
      </p:pic>
      <p:sp>
        <p:nvSpPr>
          <p:cNvPr id="9" name="Title 2"/>
          <p:cNvSpPr>
            <a:spLocks noGrp="1"/>
          </p:cNvSpPr>
          <p:nvPr>
            <p:ph type="title"/>
          </p:nvPr>
        </p:nvSpPr>
        <p:spPr>
          <a:xfrm>
            <a:off x="70266" y="72008"/>
            <a:ext cx="8859452" cy="548680"/>
          </a:xfrm>
        </p:spPr>
        <p:txBody>
          <a:bodyPr>
            <a:noAutofit/>
          </a:bodyPr>
          <a:lstStyle/>
          <a:p>
            <a:r>
              <a:rPr lang="en-US" sz="2800" dirty="0" smtClean="0"/>
              <a:t>P8.6 – Propose a Marketing Strategy – Marketing Mix (4P)</a:t>
            </a:r>
            <a:endParaRPr lang="en-US" sz="2800" dirty="0"/>
          </a:p>
        </p:txBody>
      </p:sp>
    </p:spTree>
    <p:extLst>
      <p:ext uri="{BB962C8B-B14F-4D97-AF65-F5344CB8AC3E}">
        <p14:creationId xmlns:p14="http://schemas.microsoft.com/office/powerpoint/2010/main" val="2437996745"/>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3600" dirty="0">
                <a:solidFill>
                  <a:srgbClr val="000000"/>
                </a:solidFill>
                <a:latin typeface="Arial" panose="020B0604020202020204" pitchFamily="34" charset="0"/>
              </a:rPr>
              <a:t>Qualification </a:t>
            </a:r>
            <a:r>
              <a:rPr lang="en-US" sz="3600" dirty="0" smtClean="0">
                <a:solidFill>
                  <a:srgbClr val="000000"/>
                </a:solidFill>
                <a:latin typeface="Arial" panose="020B0604020202020204" pitchFamily="34" charset="0"/>
              </a:rPr>
              <a:t>Grade Table - Diploma</a:t>
            </a:r>
            <a:endParaRPr lang="en-US" sz="36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5632311"/>
          </a:xfrm>
          <a:prstGeom prst="rect">
            <a:avLst/>
          </a:prstGeom>
        </p:spPr>
        <p:txBody>
          <a:bodyPr wrap="square">
            <a:spAutoFit/>
          </a:bodyPr>
          <a:lstStyle/>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Having calculated the total number of points based on the unit grades you would check this figure in the qualification grade table, for the relevant qualification, to identify the overall qualification grade. If a learner doesn’t achieve the lowest points score required for the qualification, we issue an unclassified result.</a:t>
            </a:r>
          </a:p>
          <a:p>
            <a:pPr>
              <a:buClr>
                <a:srgbClr val="00B050"/>
              </a:buClr>
              <a:buSzPct val="80000"/>
            </a:pPr>
            <a:r>
              <a:rPr lang="en-US" b="1" dirty="0">
                <a:solidFill>
                  <a:srgbClr val="000000"/>
                </a:solidFill>
                <a:latin typeface="Arial" panose="020B0604020202020204" pitchFamily="34" charset="0"/>
              </a:rPr>
              <a:t>Example A</a:t>
            </a:r>
          </a:p>
          <a:p>
            <a:pPr marL="285750" indent="-285750">
              <a:buClr>
                <a:srgbClr val="00B050"/>
              </a:buClr>
              <a:buSzPct val="80000"/>
              <a:buFont typeface="Wingdings 3" panose="05040102010807070707" pitchFamily="18" charset="2"/>
              <a:buChar char=""/>
            </a:pPr>
            <a:r>
              <a:rPr lang="en-US" dirty="0">
                <a:solidFill>
                  <a:srgbClr val="000000"/>
                </a:solidFill>
                <a:latin typeface="Arial" panose="020B0604020202020204" pitchFamily="34" charset="0"/>
              </a:rPr>
              <a:t>Learner A has taken the units required for the Foundation Diploma</a:t>
            </a:r>
            <a:r>
              <a:rPr lang="en-US" dirty="0" smtClean="0">
                <a:solidFill>
                  <a:srgbClr val="000000"/>
                </a:solidFill>
                <a:latin typeface="Arial" panose="020B0604020202020204" pitchFamily="34" charset="0"/>
              </a:rPr>
              <a:t>:</a:t>
            </a: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smtClean="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endParaRPr lang="en-US" dirty="0">
              <a:solidFill>
                <a:srgbClr val="000000"/>
              </a:solidFill>
              <a:latin typeface="Arial" panose="020B0604020202020204" pitchFamily="34" charset="0"/>
            </a:endParaRPr>
          </a:p>
          <a:p>
            <a:pPr marL="285750" indent="-285750">
              <a:buClr>
                <a:srgbClr val="00B050"/>
              </a:buClr>
              <a:buSzPct val="80000"/>
              <a:buFont typeface="Wingdings 3" panose="05040102010807070707" pitchFamily="18" charset="2"/>
              <a:buChar char=""/>
            </a:pPr>
            <a:r>
              <a:rPr lang="en-US" dirty="0"/>
              <a:t>In this example, Learner A has an overall qualification grade of a Merit </a:t>
            </a:r>
            <a:r>
              <a:rPr lang="en-US" dirty="0" err="1"/>
              <a:t>Merit</a:t>
            </a:r>
            <a:r>
              <a:rPr lang="en-US" dirty="0"/>
              <a:t>. </a:t>
            </a:r>
            <a:endParaRPr lang="en-US" dirty="0" smtClean="0">
              <a:solidFill>
                <a:srgbClr val="000000"/>
              </a:solidFill>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790661191"/>
              </p:ext>
            </p:extLst>
          </p:nvPr>
        </p:nvGraphicFramePr>
        <p:xfrm>
          <a:off x="395536" y="3140968"/>
          <a:ext cx="8424935" cy="3143250"/>
        </p:xfrm>
        <a:graphic>
          <a:graphicData uri="http://schemas.openxmlformats.org/drawingml/2006/table">
            <a:tbl>
              <a:tblPr>
                <a:tableStyleId>{E8B1032C-EA38-4F05-BA0D-38AFFFC7BED3}</a:tableStyleId>
              </a:tblPr>
              <a:tblGrid>
                <a:gridCol w="1728192"/>
                <a:gridCol w="1512168"/>
                <a:gridCol w="2520280"/>
                <a:gridCol w="2664295"/>
              </a:tblGrid>
              <a:tr h="190500">
                <a:tc>
                  <a:txBody>
                    <a:bodyPr/>
                    <a:lstStyle/>
                    <a:p>
                      <a:pPr algn="l" fontAlgn="b"/>
                      <a:r>
                        <a:rPr lang="en-GB" sz="2000" b="1" u="none" strike="noStrike" dirty="0" smtClean="0">
                          <a:effectLst/>
                          <a:latin typeface="Arial" panose="020B0604020202020204" pitchFamily="34" charset="0"/>
                          <a:cs typeface="Arial" panose="020B0604020202020204" pitchFamily="34" charset="0"/>
                        </a:rPr>
                        <a:t>Unit</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u="none" strike="noStrike" dirty="0" smtClean="0">
                          <a:effectLst/>
                          <a:latin typeface="Arial" panose="020B0604020202020204" pitchFamily="34" charset="0"/>
                          <a:cs typeface="Arial" panose="020B0604020202020204" pitchFamily="34" charset="0"/>
                        </a:rPr>
                        <a:t>GLH</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Grade</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Number of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28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2</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242297">
                <a:tc>
                  <a:txBody>
                    <a:bodyPr/>
                    <a:lstStyle/>
                    <a:p>
                      <a:pPr algn="l" fontAlgn="b"/>
                      <a:r>
                        <a:rPr lang="en-GB" sz="2000" u="none" strike="noStrike" dirty="0" smtClean="0">
                          <a:effectLst/>
                          <a:latin typeface="Arial" panose="020B0604020202020204" pitchFamily="34" charset="0"/>
                          <a:cs typeface="Arial" panose="020B0604020202020204" pitchFamily="34" charset="0"/>
                        </a:rPr>
                        <a:t>3</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4</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Merit</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16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u="none" strike="noStrike" dirty="0" smtClean="0">
                          <a:effectLst/>
                          <a:latin typeface="Arial" panose="020B0604020202020204" pitchFamily="34" charset="0"/>
                          <a:cs typeface="Arial" panose="020B0604020202020204" pitchFamily="34" charset="0"/>
                        </a:rPr>
                        <a:t>11</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u="none" strike="noStrike" dirty="0" smtClean="0">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16</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17</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Distinction</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18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20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60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Pass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 14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r h="190500">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GLH</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540</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0" i="0" u="none" strike="noStrike" dirty="0" smtClean="0">
                          <a:solidFill>
                            <a:srgbClr val="000000"/>
                          </a:solidFill>
                          <a:effectLst/>
                          <a:latin typeface="Arial" panose="020B0604020202020204" pitchFamily="34" charset="0"/>
                          <a:cs typeface="Arial" panose="020B0604020202020204" pitchFamily="34" charset="0"/>
                        </a:rPr>
                        <a:t>Total no. of points</a:t>
                      </a:r>
                      <a:endParaRPr lang="en-GB" sz="20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000" b="1" i="0" u="none" strike="noStrike" dirty="0" smtClean="0">
                          <a:solidFill>
                            <a:srgbClr val="000000"/>
                          </a:solidFill>
                          <a:effectLst/>
                          <a:latin typeface="Arial" panose="020B0604020202020204" pitchFamily="34" charset="0"/>
                          <a:cs typeface="Arial" panose="020B0604020202020204" pitchFamily="34" charset="0"/>
                        </a:rPr>
                        <a:t>= 138 points</a:t>
                      </a:r>
                      <a:endParaRPr lang="en-GB" sz="20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13361582"/>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6"/>
            <a:ext cx="6696744" cy="5724644"/>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1900" dirty="0" smtClean="0">
                <a:solidFill>
                  <a:srgbClr val="002060"/>
                </a:solidFill>
              </a:rPr>
              <a:t>Although Dyson operates in 52 markets it has yet to venture into China, India or Brazil. Sir James explained this by claiming that the upper middle classes in these countries did not use vacuum cleaners themselves as they often had servants. He added that the company's growth flew in the face of poor results from competitors Electrolux and Whirlpool. He was critical of Vax (another rival) which sells the Hoover range, accusing them of patent infringement.</a:t>
            </a:r>
          </a:p>
          <a:p>
            <a:pPr marL="398463" indent="-398463">
              <a:spcAft>
                <a:spcPts val="600"/>
              </a:spcAft>
              <a:buClr>
                <a:schemeClr val="accent6">
                  <a:lumMod val="50000"/>
                </a:schemeClr>
              </a:buClr>
              <a:buFont typeface="Wingdings 3" panose="05040102010807070707" pitchFamily="18" charset="2"/>
              <a:buChar char=""/>
            </a:pPr>
            <a:r>
              <a:rPr lang="en-US" sz="1900" dirty="0" smtClean="0">
                <a:solidFill>
                  <a:srgbClr val="002060"/>
                </a:solidFill>
              </a:rPr>
              <a:t>Dyson employed 200 new engineers in Britain in 2010, doubling the number of highly skilled workers at its site. They plan to bring that number up to 700. However, Sir James said his company was struggling to find a sufficient number of workers, particularly graduates willing to join the business, despite a starting salary of £25,200 and a joining bonus of £3,000. He said that demand for engineers would quadruple over the coming years with the number of positions already outstripping the number of people graduating with relevant degrees.</a:t>
            </a:r>
            <a:endParaRPr lang="en-US" sz="1900" dirty="0">
              <a:solidFill>
                <a:srgbClr val="FF0000"/>
              </a:solidFill>
            </a:endParaRPr>
          </a:p>
        </p:txBody>
      </p:sp>
      <p:pic>
        <p:nvPicPr>
          <p:cNvPr id="5" name="Picture 2" descr="Image result for dyson bladeless fan"/>
          <p:cNvPicPr>
            <a:picLocks noChangeAspect="1" noChangeArrowheads="1"/>
          </p:cNvPicPr>
          <p:nvPr/>
        </p:nvPicPr>
        <p:blipFill rotWithShape="1">
          <a:blip r:embed="rId3">
            <a:extLst>
              <a:ext uri="{28A0092B-C50C-407E-A947-70E740481C1C}">
                <a14:useLocalDpi xmlns:a14="http://schemas.microsoft.com/office/drawing/2010/main" val="0"/>
              </a:ext>
            </a:extLst>
          </a:blip>
          <a:srcRect l="6999" t="3309" r="46802"/>
          <a:stretch/>
        </p:blipFill>
        <p:spPr bwMode="auto">
          <a:xfrm>
            <a:off x="6948264" y="4047871"/>
            <a:ext cx="1907043" cy="258103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mage result for dyson cordless"/>
          <p:cNvPicPr>
            <a:picLocks noChangeAspect="1" noChangeArrowheads="1"/>
          </p:cNvPicPr>
          <p:nvPr/>
        </p:nvPicPr>
        <p:blipFill rotWithShape="1">
          <a:blip r:embed="rId4">
            <a:extLst>
              <a:ext uri="{28A0092B-C50C-407E-A947-70E740481C1C}">
                <a14:useLocalDpi xmlns:a14="http://schemas.microsoft.com/office/drawing/2010/main" val="0"/>
              </a:ext>
            </a:extLst>
          </a:blip>
          <a:srcRect l="23717" t="3098" r="22920" b="6851"/>
          <a:stretch/>
        </p:blipFill>
        <p:spPr bwMode="auto">
          <a:xfrm>
            <a:off x="7092280" y="1131412"/>
            <a:ext cx="1691019" cy="2853593"/>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2"/>
          <p:cNvSpPr>
            <a:spLocks noGrp="1"/>
          </p:cNvSpPr>
          <p:nvPr>
            <p:ph type="title"/>
          </p:nvPr>
        </p:nvSpPr>
        <p:spPr>
          <a:xfrm>
            <a:off x="70266" y="72008"/>
            <a:ext cx="8859452" cy="548680"/>
          </a:xfrm>
        </p:spPr>
        <p:txBody>
          <a:bodyPr>
            <a:noAutofit/>
          </a:bodyPr>
          <a:lstStyle/>
          <a:p>
            <a:r>
              <a:rPr lang="en-US" sz="2800" dirty="0" smtClean="0"/>
              <a:t>P8.6 – Propose a Marketing Strategy – Marketing Mix (4P)</a:t>
            </a:r>
            <a:endParaRPr lang="en-US" sz="2800" dirty="0"/>
          </a:p>
        </p:txBody>
      </p:sp>
    </p:spTree>
    <p:extLst>
      <p:ext uri="{BB962C8B-B14F-4D97-AF65-F5344CB8AC3E}">
        <p14:creationId xmlns:p14="http://schemas.microsoft.com/office/powerpoint/2010/main" val="905652434"/>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6"/>
            <a:ext cx="6696744" cy="5555367"/>
          </a:xfrm>
          <a:prstGeom prst="rect">
            <a:avLst/>
          </a:prstGeom>
        </p:spPr>
        <p:txBody>
          <a:bodyPr wrap="square">
            <a:spAutoFit/>
          </a:bodyPr>
          <a:lstStyle/>
          <a:p>
            <a:pPr>
              <a:spcAft>
                <a:spcPts val="600"/>
              </a:spcAft>
              <a:buClr>
                <a:schemeClr val="accent6">
                  <a:lumMod val="50000"/>
                </a:schemeClr>
              </a:buClr>
            </a:pPr>
            <a:r>
              <a:rPr lang="en-US" sz="1600" b="1" dirty="0" smtClean="0">
                <a:solidFill>
                  <a:srgbClr val="FF0000"/>
                </a:solidFill>
              </a:rPr>
              <a:t>Questions</a:t>
            </a:r>
            <a:endParaRPr lang="en-US" sz="1600" b="1" dirty="0">
              <a:solidFill>
                <a:srgbClr val="FF0000"/>
              </a:solidFill>
            </a:endParaRPr>
          </a:p>
          <a:p>
            <a:pPr marL="398463" indent="-398463">
              <a:spcAft>
                <a:spcPts val="600"/>
              </a:spcAft>
              <a:buClr>
                <a:schemeClr val="accent6">
                  <a:lumMod val="50000"/>
                </a:schemeClr>
              </a:buClr>
              <a:buFont typeface="+mj-lt"/>
              <a:buAutoNum type="arabicPeriod"/>
            </a:pPr>
            <a:r>
              <a:rPr lang="en-US" sz="1600" dirty="0" smtClean="0">
                <a:solidFill>
                  <a:srgbClr val="FF0000"/>
                </a:solidFill>
              </a:rPr>
              <a:t>Explain </a:t>
            </a:r>
            <a:r>
              <a:rPr lang="en-US" sz="1600" dirty="0">
                <a:solidFill>
                  <a:srgbClr val="FF0000"/>
                </a:solidFill>
              </a:rPr>
              <a:t>one reason why Dyson should regularly update the marketing mix for his bladeless fan</a:t>
            </a:r>
            <a:r>
              <a:rPr lang="en-US" sz="1600" dirty="0" smtClean="0">
                <a:solidFill>
                  <a:srgbClr val="FF0000"/>
                </a:solidFill>
              </a:rPr>
              <a:t>. (</a:t>
            </a:r>
            <a:r>
              <a:rPr lang="en-US" sz="1600" dirty="0">
                <a:solidFill>
                  <a:srgbClr val="FF0000"/>
                </a:solidFill>
              </a:rPr>
              <a:t>4 marks)</a:t>
            </a:r>
          </a:p>
          <a:p>
            <a:pPr>
              <a:spcAft>
                <a:spcPts val="600"/>
              </a:spcAft>
              <a:buClr>
                <a:schemeClr val="accent6">
                  <a:lumMod val="50000"/>
                </a:schemeClr>
              </a:buClr>
            </a:pPr>
            <a:r>
              <a:rPr lang="en-US" sz="1600" dirty="0">
                <a:solidFill>
                  <a:srgbClr val="FF0000"/>
                </a:solidFill>
              </a:rPr>
              <a:t>This 4 mark </a:t>
            </a:r>
            <a:r>
              <a:rPr lang="en-US" sz="1600" dirty="0" smtClean="0">
                <a:solidFill>
                  <a:srgbClr val="FF0000"/>
                </a:solidFill>
              </a:rPr>
              <a:t>question </a:t>
            </a:r>
            <a:r>
              <a:rPr lang="en-US" sz="1600" dirty="0">
                <a:solidFill>
                  <a:srgbClr val="FF0000"/>
                </a:solidFill>
              </a:rPr>
              <a:t>would typically be awarded two marks for knowledge, one mark for application and one mark for analysis</a:t>
            </a:r>
            <a:r>
              <a:rPr lang="en-US" sz="1600" dirty="0" smtClean="0">
                <a:solidFill>
                  <a:srgbClr val="FF0000"/>
                </a:solidFill>
              </a:rPr>
              <a:t>.</a:t>
            </a:r>
          </a:p>
          <a:p>
            <a:pPr marL="342900" indent="-342900">
              <a:spcAft>
                <a:spcPts val="600"/>
              </a:spcAft>
              <a:buClr>
                <a:schemeClr val="accent6">
                  <a:lumMod val="50000"/>
                </a:schemeClr>
              </a:buClr>
              <a:buFont typeface="+mj-lt"/>
              <a:buAutoNum type="arabicPeriod" startAt="2"/>
            </a:pPr>
            <a:r>
              <a:rPr lang="en-US" sz="1600" dirty="0" smtClean="0">
                <a:solidFill>
                  <a:srgbClr val="FF0000"/>
                </a:solidFill>
              </a:rPr>
              <a:t>Explain </a:t>
            </a:r>
            <a:r>
              <a:rPr lang="en-US" sz="1600" dirty="0">
                <a:solidFill>
                  <a:srgbClr val="FF0000"/>
                </a:solidFill>
              </a:rPr>
              <a:t>why Sir James Dyson would be keen to protect the originality of his inventions </a:t>
            </a:r>
            <a:r>
              <a:rPr lang="en-US" sz="1600" dirty="0" smtClean="0">
                <a:solidFill>
                  <a:srgbClr val="FF0000"/>
                </a:solidFill>
              </a:rPr>
              <a:t>through patenting </a:t>
            </a:r>
            <a:r>
              <a:rPr lang="en-US" sz="1600" dirty="0">
                <a:solidFill>
                  <a:srgbClr val="FF0000"/>
                </a:solidFill>
              </a:rPr>
              <a:t>them. (If you aren't sure about patents, see pages 19-20</a:t>
            </a:r>
            <a:r>
              <a:rPr lang="en-US" sz="1600" dirty="0" smtClean="0">
                <a:solidFill>
                  <a:srgbClr val="FF0000"/>
                </a:solidFill>
              </a:rPr>
              <a:t>.) (</a:t>
            </a:r>
            <a:r>
              <a:rPr lang="en-US" sz="1600" dirty="0">
                <a:solidFill>
                  <a:srgbClr val="FF0000"/>
                </a:solidFill>
              </a:rPr>
              <a:t>6 </a:t>
            </a:r>
            <a:r>
              <a:rPr lang="en-US" sz="1600" dirty="0" smtClean="0">
                <a:solidFill>
                  <a:srgbClr val="FF0000"/>
                </a:solidFill>
              </a:rPr>
              <a:t>marks)</a:t>
            </a:r>
          </a:p>
          <a:p>
            <a:pPr>
              <a:spcAft>
                <a:spcPts val="600"/>
              </a:spcAft>
              <a:buClr>
                <a:schemeClr val="accent6">
                  <a:lumMod val="50000"/>
                </a:schemeClr>
              </a:buClr>
            </a:pPr>
            <a:r>
              <a:rPr lang="en-US" sz="1600" dirty="0" smtClean="0">
                <a:solidFill>
                  <a:srgbClr val="FF0000"/>
                </a:solidFill>
              </a:rPr>
              <a:t>This </a:t>
            </a:r>
            <a:r>
              <a:rPr lang="en-US" sz="1600" dirty="0">
                <a:solidFill>
                  <a:srgbClr val="FF0000"/>
                </a:solidFill>
              </a:rPr>
              <a:t>6 mark question would typically be awarded 2 marks for knowledge, two marks for application and two marks for analysis.</a:t>
            </a:r>
          </a:p>
          <a:p>
            <a:pPr marL="342900" indent="-342900">
              <a:spcAft>
                <a:spcPts val="600"/>
              </a:spcAft>
              <a:buClr>
                <a:schemeClr val="accent6">
                  <a:lumMod val="50000"/>
                </a:schemeClr>
              </a:buClr>
              <a:buFont typeface="+mj-lt"/>
              <a:buAutoNum type="arabicPeriod" startAt="3"/>
            </a:pPr>
            <a:r>
              <a:rPr lang="en-US" sz="1600" dirty="0" smtClean="0">
                <a:solidFill>
                  <a:srgbClr val="FF0000"/>
                </a:solidFill>
              </a:rPr>
              <a:t>Identify </a:t>
            </a:r>
            <a:r>
              <a:rPr lang="en-US" sz="1600" dirty="0">
                <a:solidFill>
                  <a:srgbClr val="FF0000"/>
                </a:solidFill>
              </a:rPr>
              <a:t>which areas of the marketing mix Dyson would need to concentrate on as it seeks </a:t>
            </a:r>
            <a:r>
              <a:rPr lang="en-US" sz="1600" dirty="0" smtClean="0">
                <a:solidFill>
                  <a:srgbClr val="FF0000"/>
                </a:solidFill>
              </a:rPr>
              <a:t>to maintain </a:t>
            </a:r>
            <a:r>
              <a:rPr lang="en-US" sz="1600" dirty="0">
                <a:solidFill>
                  <a:srgbClr val="FF0000"/>
                </a:solidFill>
              </a:rPr>
              <a:t>and increase its share of the vacuum cleaner market</a:t>
            </a:r>
            <a:r>
              <a:rPr lang="en-US" sz="1600" dirty="0" smtClean="0">
                <a:solidFill>
                  <a:srgbClr val="FF0000"/>
                </a:solidFill>
              </a:rPr>
              <a:t>. (</a:t>
            </a:r>
            <a:r>
              <a:rPr lang="en-US" sz="1600" dirty="0">
                <a:solidFill>
                  <a:srgbClr val="FF0000"/>
                </a:solidFill>
              </a:rPr>
              <a:t>8 </a:t>
            </a:r>
            <a:r>
              <a:rPr lang="en-US" sz="1600" dirty="0" smtClean="0">
                <a:solidFill>
                  <a:srgbClr val="FF0000"/>
                </a:solidFill>
              </a:rPr>
              <a:t>marks)</a:t>
            </a:r>
          </a:p>
          <a:p>
            <a:pPr>
              <a:spcAft>
                <a:spcPts val="600"/>
              </a:spcAft>
              <a:buClr>
                <a:schemeClr val="accent6">
                  <a:lumMod val="50000"/>
                </a:schemeClr>
              </a:buClr>
            </a:pPr>
            <a:r>
              <a:rPr lang="en-US" sz="1600" dirty="0" smtClean="0">
                <a:solidFill>
                  <a:srgbClr val="FF0000"/>
                </a:solidFill>
              </a:rPr>
              <a:t>This </a:t>
            </a:r>
            <a:r>
              <a:rPr lang="en-US" sz="1600" dirty="0">
                <a:solidFill>
                  <a:srgbClr val="FF0000"/>
                </a:solidFill>
              </a:rPr>
              <a:t>8 mark question would typically be awarded two marks for knowledge, two marks for application, two marks for analysis and 2 marks for evaluation.</a:t>
            </a:r>
          </a:p>
          <a:p>
            <a:pPr marL="342900" indent="-342900">
              <a:spcAft>
                <a:spcPts val="600"/>
              </a:spcAft>
              <a:buClr>
                <a:schemeClr val="accent6">
                  <a:lumMod val="50000"/>
                </a:schemeClr>
              </a:buClr>
              <a:buFont typeface="+mj-lt"/>
              <a:buAutoNum type="arabicPeriod" startAt="4"/>
            </a:pPr>
            <a:r>
              <a:rPr lang="en-US" sz="1600" dirty="0" smtClean="0">
                <a:solidFill>
                  <a:srgbClr val="FF0000"/>
                </a:solidFill>
              </a:rPr>
              <a:t>Almost </a:t>
            </a:r>
            <a:r>
              <a:rPr lang="en-US" sz="1600" dirty="0">
                <a:solidFill>
                  <a:srgbClr val="FF0000"/>
                </a:solidFill>
              </a:rPr>
              <a:t>half of the world's population live in China, India and Brazil. Evaluate the need fora </a:t>
            </a:r>
            <a:r>
              <a:rPr lang="en-US" sz="1600" dirty="0" smtClean="0">
                <a:solidFill>
                  <a:srgbClr val="FF0000"/>
                </a:solidFill>
              </a:rPr>
              <a:t>mass marketing </a:t>
            </a:r>
            <a:r>
              <a:rPr lang="en-US" sz="1600" dirty="0">
                <a:solidFill>
                  <a:srgbClr val="FF0000"/>
                </a:solidFill>
              </a:rPr>
              <a:t>strategy as opposed to a niche marketing strategy, if Dyson was to attempt to sell its consumer products in these countries</a:t>
            </a:r>
            <a:r>
              <a:rPr lang="en-US" sz="1600" dirty="0" smtClean="0">
                <a:solidFill>
                  <a:srgbClr val="FF0000"/>
                </a:solidFill>
              </a:rPr>
              <a:t>. (</a:t>
            </a:r>
            <a:r>
              <a:rPr lang="en-US" sz="1600" dirty="0">
                <a:solidFill>
                  <a:srgbClr val="FF0000"/>
                </a:solidFill>
              </a:rPr>
              <a:t>14 </a:t>
            </a:r>
            <a:r>
              <a:rPr lang="en-US" sz="1600" dirty="0" smtClean="0">
                <a:solidFill>
                  <a:srgbClr val="FF0000"/>
                </a:solidFill>
              </a:rPr>
              <a:t>marks)</a:t>
            </a:r>
          </a:p>
        </p:txBody>
      </p:sp>
      <p:pic>
        <p:nvPicPr>
          <p:cNvPr id="5" name="Picture 2" descr="Image result for dyson bladeless fan"/>
          <p:cNvPicPr>
            <a:picLocks noChangeAspect="1" noChangeArrowheads="1"/>
          </p:cNvPicPr>
          <p:nvPr/>
        </p:nvPicPr>
        <p:blipFill rotWithShape="1">
          <a:blip r:embed="rId3">
            <a:extLst>
              <a:ext uri="{28A0092B-C50C-407E-A947-70E740481C1C}">
                <a14:useLocalDpi xmlns:a14="http://schemas.microsoft.com/office/drawing/2010/main" val="0"/>
              </a:ext>
            </a:extLst>
          </a:blip>
          <a:srcRect l="6999" t="3309" r="46802"/>
          <a:stretch/>
        </p:blipFill>
        <p:spPr bwMode="auto">
          <a:xfrm>
            <a:off x="6948264" y="4047871"/>
            <a:ext cx="1907043" cy="258103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Image result for dyson cordless"/>
          <p:cNvPicPr>
            <a:picLocks noChangeAspect="1" noChangeArrowheads="1"/>
          </p:cNvPicPr>
          <p:nvPr/>
        </p:nvPicPr>
        <p:blipFill rotWithShape="1">
          <a:blip r:embed="rId4">
            <a:extLst>
              <a:ext uri="{28A0092B-C50C-407E-A947-70E740481C1C}">
                <a14:useLocalDpi xmlns:a14="http://schemas.microsoft.com/office/drawing/2010/main" val="0"/>
              </a:ext>
            </a:extLst>
          </a:blip>
          <a:srcRect l="23717" t="3098" r="22920" b="6851"/>
          <a:stretch/>
        </p:blipFill>
        <p:spPr bwMode="auto">
          <a:xfrm>
            <a:off x="7092280" y="1131412"/>
            <a:ext cx="1691019" cy="2853593"/>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hlinkClick r:id="rId5" action="ppaction://hlinkfile"/>
          </p:cNvPr>
          <p:cNvSpPr txBox="1"/>
          <p:nvPr/>
        </p:nvSpPr>
        <p:spPr>
          <a:xfrm>
            <a:off x="6804248" y="1130503"/>
            <a:ext cx="360040" cy="769441"/>
          </a:xfrm>
          <a:prstGeom prst="rect">
            <a:avLst/>
          </a:prstGeom>
          <a:noFill/>
        </p:spPr>
        <p:txBody>
          <a:bodyPr wrap="square" rtlCol="0">
            <a:spAutoFit/>
          </a:bodyPr>
          <a:lstStyle/>
          <a:p>
            <a:r>
              <a:rPr lang="en-GB" sz="4400" b="1" dirty="0" smtClean="0">
                <a:solidFill>
                  <a:srgbClr val="FF0000"/>
                </a:solidFill>
              </a:rPr>
              <a:t>?</a:t>
            </a:r>
            <a:endParaRPr lang="en-GB" b="1" dirty="0">
              <a:solidFill>
                <a:srgbClr val="FF0000"/>
              </a:solidFill>
            </a:endParaRPr>
          </a:p>
        </p:txBody>
      </p:sp>
      <p:sp>
        <p:nvSpPr>
          <p:cNvPr id="9" name="Title 2"/>
          <p:cNvSpPr>
            <a:spLocks noGrp="1"/>
          </p:cNvSpPr>
          <p:nvPr>
            <p:ph type="title"/>
          </p:nvPr>
        </p:nvSpPr>
        <p:spPr>
          <a:xfrm>
            <a:off x="70266" y="72008"/>
            <a:ext cx="8859452" cy="548680"/>
          </a:xfrm>
        </p:spPr>
        <p:txBody>
          <a:bodyPr>
            <a:noAutofit/>
          </a:bodyPr>
          <a:lstStyle/>
          <a:p>
            <a:r>
              <a:rPr lang="en-US" sz="2800" dirty="0" smtClean="0"/>
              <a:t>P8.6 – Propose a Marketing Strategy – Marketing Mix (4P)</a:t>
            </a:r>
            <a:endParaRPr lang="en-US" sz="2800" dirty="0"/>
          </a:p>
        </p:txBody>
      </p:sp>
    </p:spTree>
    <p:extLst>
      <p:ext uri="{BB962C8B-B14F-4D97-AF65-F5344CB8AC3E}">
        <p14:creationId xmlns:p14="http://schemas.microsoft.com/office/powerpoint/2010/main" val="4231231445"/>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6"/>
            <a:ext cx="6696744" cy="4170372"/>
          </a:xfrm>
          <a:prstGeom prst="rect">
            <a:avLst/>
          </a:prstGeom>
        </p:spPr>
        <p:txBody>
          <a:bodyPr wrap="square">
            <a:spAutoFit/>
          </a:bodyPr>
          <a:lstStyle/>
          <a:p>
            <a:pPr marL="398463" indent="-398463">
              <a:spcAft>
                <a:spcPts val="600"/>
              </a:spcAft>
              <a:buClr>
                <a:schemeClr val="accent6">
                  <a:lumMod val="50000"/>
                </a:schemeClr>
              </a:buClr>
              <a:buFont typeface="Wingdings 3" panose="05040102010807070707" pitchFamily="18" charset="2"/>
              <a:buChar char=""/>
            </a:pPr>
            <a:r>
              <a:rPr lang="en-US" sz="1950" dirty="0"/>
              <a:t>The business that starts out by identifying a gap in the market will design its product precisely to fit the gap - as Phil Cameron </a:t>
            </a:r>
            <a:r>
              <a:rPr lang="en-US" sz="1950" dirty="0" smtClean="0"/>
              <a:t>did </a:t>
            </a:r>
            <a:r>
              <a:rPr lang="en-US" sz="1950" dirty="0"/>
              <a:t>with his passenger lounge, which catered for people who did not have an airline-provided lounge. He positioned his product carefully in the market. But of course markets never stand still. </a:t>
            </a:r>
            <a:endParaRPr lang="en-US" sz="1950" dirty="0" smtClean="0"/>
          </a:p>
          <a:p>
            <a:pPr marL="398463" indent="-398463">
              <a:spcAft>
                <a:spcPts val="600"/>
              </a:spcAft>
              <a:buClr>
                <a:schemeClr val="accent6">
                  <a:lumMod val="50000"/>
                </a:schemeClr>
              </a:buClr>
              <a:buFont typeface="Wingdings 3" panose="05040102010807070707" pitchFamily="18" charset="2"/>
              <a:buChar char=""/>
            </a:pPr>
            <a:r>
              <a:rPr lang="en-US" sz="1950" dirty="0" smtClean="0"/>
              <a:t>Very </a:t>
            </a:r>
            <a:r>
              <a:rPr lang="en-US" sz="1950" dirty="0"/>
              <a:t>few businesses can afford to stay with the existing marketing mix for long: they must adapt to market change. Dyson faced falling demand for its vacuum cleaners as the recession developed. Fewer people felt they could afford to replace their vacuum cleaners. Having a new product helped them to maintain sales revenue</a:t>
            </a:r>
            <a:r>
              <a:rPr lang="en-US" sz="1950" dirty="0" smtClean="0"/>
              <a:t>.</a:t>
            </a:r>
            <a:endParaRPr lang="en-US" sz="1950" dirty="0"/>
          </a:p>
        </p:txBody>
      </p:sp>
      <p:pic>
        <p:nvPicPr>
          <p:cNvPr id="2050" name="Picture 2" descr="Image result for airport executive loun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8264" y="1116385"/>
            <a:ext cx="1944216" cy="103403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airport executive loun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0439" r="24122"/>
          <a:stretch/>
        </p:blipFill>
        <p:spPr bwMode="auto">
          <a:xfrm>
            <a:off x="6945343" y="2446969"/>
            <a:ext cx="1916753" cy="134207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dyson bladeless fan"/>
          <p:cNvPicPr>
            <a:picLocks noChangeAspect="1" noChangeArrowheads="1"/>
          </p:cNvPicPr>
          <p:nvPr/>
        </p:nvPicPr>
        <p:blipFill rotWithShape="1">
          <a:blip r:embed="rId5">
            <a:extLst>
              <a:ext uri="{28A0092B-C50C-407E-A947-70E740481C1C}">
                <a14:useLocalDpi xmlns:a14="http://schemas.microsoft.com/office/drawing/2010/main" val="0"/>
              </a:ext>
            </a:extLst>
          </a:blip>
          <a:srcRect l="6999" t="3309" r="46802"/>
          <a:stretch/>
        </p:blipFill>
        <p:spPr bwMode="auto">
          <a:xfrm>
            <a:off x="6948264" y="4047871"/>
            <a:ext cx="1907043" cy="258103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70083" y="5085184"/>
            <a:ext cx="6534165" cy="1592744"/>
          </a:xfrm>
          <a:prstGeom prst="rect">
            <a:avLst/>
          </a:prstGeom>
          <a:solidFill>
            <a:schemeClr val="accent6">
              <a:lumMod val="60000"/>
              <a:lumOff val="40000"/>
            </a:schemeClr>
          </a:solidFill>
          <a:ln w="57150">
            <a:solidFill>
              <a:srgbClr val="002060"/>
            </a:solidFill>
          </a:ln>
        </p:spPr>
        <p:txBody>
          <a:bodyPr wrap="square">
            <a:spAutoFit/>
          </a:bodyPr>
          <a:lstStyle/>
          <a:p>
            <a:pPr algn="just">
              <a:spcBef>
                <a:spcPts val="1500"/>
              </a:spcBef>
              <a:spcAft>
                <a:spcPts val="0"/>
              </a:spcAft>
            </a:pPr>
            <a:r>
              <a:rPr lang="en-US" b="1" i="1" dirty="0">
                <a:latin typeface="Arial" panose="020B0604020202020204" pitchFamily="34" charset="0"/>
                <a:ea typeface="Segoe UI" panose="020B0502040204020203" pitchFamily="34" charset="0"/>
                <a:cs typeface="Arial" panose="020B0604020202020204" pitchFamily="34" charset="0"/>
              </a:rPr>
              <a:t>Special tip</a:t>
            </a:r>
            <a:endParaRPr lang="en-GB" b="1" i="1" dirty="0">
              <a:latin typeface="Arial" panose="020B0604020202020204" pitchFamily="34" charset="0"/>
              <a:ea typeface="Segoe UI" panose="020B0502040204020203" pitchFamily="34" charset="0"/>
              <a:cs typeface="Arial" panose="020B0604020202020204" pitchFamily="34" charset="0"/>
            </a:endParaRPr>
          </a:p>
          <a:p>
            <a:pPr marR="203200" algn="just">
              <a:spcBef>
                <a:spcPts val="900"/>
              </a:spcBef>
              <a:spcAft>
                <a:spcPts val="2265"/>
              </a:spcAft>
            </a:pPr>
            <a:r>
              <a:rPr lang="en-US" dirty="0">
                <a:latin typeface="Arial" panose="020B0604020202020204" pitchFamily="34" charset="0"/>
                <a:ea typeface="Segoe UI" panose="020B0502040204020203" pitchFamily="34" charset="0"/>
                <a:cs typeface="Arial" panose="020B0604020202020204" pitchFamily="34" charset="0"/>
              </a:rPr>
              <a:t>You will have to do the same if you are asked about the marketing mix. Look carefully at the context and suggest a marketing mix which meets the requirements for the particular market or business you are asked about.</a:t>
            </a:r>
            <a:endParaRPr lang="en-GB" dirty="0">
              <a:effectLst/>
              <a:latin typeface="Arial" panose="020B0604020202020204" pitchFamily="34" charset="0"/>
              <a:ea typeface="Segoe UI" panose="020B0502040204020203" pitchFamily="34" charset="0"/>
              <a:cs typeface="Arial" panose="020B0604020202020204" pitchFamily="34" charset="0"/>
            </a:endParaRPr>
          </a:p>
        </p:txBody>
      </p:sp>
      <p:sp>
        <p:nvSpPr>
          <p:cNvPr id="10" name="Title 2"/>
          <p:cNvSpPr>
            <a:spLocks noGrp="1"/>
          </p:cNvSpPr>
          <p:nvPr>
            <p:ph type="title"/>
          </p:nvPr>
        </p:nvSpPr>
        <p:spPr>
          <a:xfrm>
            <a:off x="70266" y="72008"/>
            <a:ext cx="8859452" cy="548680"/>
          </a:xfrm>
        </p:spPr>
        <p:txBody>
          <a:bodyPr>
            <a:noAutofit/>
          </a:bodyPr>
          <a:lstStyle/>
          <a:p>
            <a:r>
              <a:rPr lang="en-US" sz="2800" dirty="0" smtClean="0"/>
              <a:t>P8.6 – Propose a Marketing Strategy – Marketing Mix (4P)</a:t>
            </a:r>
            <a:endParaRPr lang="en-US" sz="2800" dirty="0"/>
          </a:p>
        </p:txBody>
      </p:sp>
    </p:spTree>
    <p:extLst>
      <p:ext uri="{BB962C8B-B14F-4D97-AF65-F5344CB8AC3E}">
        <p14:creationId xmlns:p14="http://schemas.microsoft.com/office/powerpoint/2010/main" val="3423997273"/>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6"/>
            <a:ext cx="6838572" cy="5376857"/>
          </a:xfrm>
          <a:prstGeom prst="rect">
            <a:avLst/>
          </a:prstGeom>
        </p:spPr>
        <p:txBody>
          <a:bodyPr wrap="square">
            <a:spAutoFit/>
          </a:bodyPr>
          <a:lstStyle/>
          <a:p>
            <a:pPr marL="269875" indent="-269875">
              <a:spcAft>
                <a:spcPts val="300"/>
              </a:spcAft>
              <a:buClr>
                <a:schemeClr val="accent6">
                  <a:lumMod val="50000"/>
                </a:schemeClr>
              </a:buClr>
              <a:buFont typeface="Wingdings 3" panose="05040102010807070707" pitchFamily="18" charset="2"/>
              <a:buChar char=""/>
            </a:pPr>
            <a:r>
              <a:rPr lang="en-US" sz="1470" dirty="0" smtClean="0"/>
              <a:t>What </a:t>
            </a:r>
            <a:r>
              <a:rPr lang="en-US" sz="1470" dirty="0"/>
              <a:t>makes markets change, sometimes fast? Incomes may rise in a boom or fall in a recession. But many other things can happen in the marketplace, as businesses look to obtain a competitive advantage. They may:</a:t>
            </a:r>
          </a:p>
          <a:p>
            <a:pPr marL="541338" indent="-180975">
              <a:spcAft>
                <a:spcPts val="300"/>
              </a:spcAft>
              <a:buClr>
                <a:schemeClr val="accent6">
                  <a:lumMod val="50000"/>
                </a:schemeClr>
              </a:buClr>
              <a:buFont typeface="Arial" panose="020B0604020202020204" pitchFamily="34" charset="0"/>
              <a:buChar char="•"/>
            </a:pPr>
            <a:r>
              <a:rPr lang="en-US" sz="1470" dirty="0" smtClean="0"/>
              <a:t>Come </a:t>
            </a:r>
            <a:r>
              <a:rPr lang="en-US" sz="1470" dirty="0"/>
              <a:t>up with their own new products or variants.</a:t>
            </a:r>
          </a:p>
          <a:p>
            <a:pPr marL="541338" indent="-180975">
              <a:spcAft>
                <a:spcPts val="300"/>
              </a:spcAft>
              <a:buClr>
                <a:schemeClr val="accent6">
                  <a:lumMod val="50000"/>
                </a:schemeClr>
              </a:buClr>
              <a:buFont typeface="Arial" panose="020B0604020202020204" pitchFamily="34" charset="0"/>
              <a:buChar char="•"/>
            </a:pPr>
            <a:r>
              <a:rPr lang="en-US" sz="1470" dirty="0" smtClean="0"/>
              <a:t>Cut </a:t>
            </a:r>
            <a:r>
              <a:rPr lang="en-US" sz="1470" dirty="0"/>
              <a:t>prices and maybe costs as well.</a:t>
            </a:r>
          </a:p>
          <a:p>
            <a:pPr marL="541338" indent="-180975">
              <a:spcAft>
                <a:spcPts val="300"/>
              </a:spcAft>
              <a:buClr>
                <a:schemeClr val="accent6">
                  <a:lumMod val="50000"/>
                </a:schemeClr>
              </a:buClr>
              <a:buFont typeface="Arial" panose="020B0604020202020204" pitchFamily="34" charset="0"/>
              <a:buChar char="•"/>
            </a:pPr>
            <a:r>
              <a:rPr lang="en-US" sz="1470" dirty="0" smtClean="0"/>
              <a:t>Start </a:t>
            </a:r>
            <a:r>
              <a:rPr lang="en-US" sz="1470" dirty="0"/>
              <a:t>advertising campaigns with attention-grabbing features that excite customers' </a:t>
            </a:r>
            <a:r>
              <a:rPr lang="en-US" sz="1470" dirty="0" smtClean="0"/>
              <a:t>interest.</a:t>
            </a:r>
          </a:p>
          <a:p>
            <a:pPr marL="541338" indent="-180975">
              <a:spcAft>
                <a:spcPts val="300"/>
              </a:spcAft>
              <a:buClr>
                <a:schemeClr val="accent6">
                  <a:lumMod val="50000"/>
                </a:schemeClr>
              </a:buClr>
              <a:buFont typeface="Arial" panose="020B0604020202020204" pitchFamily="34" charset="0"/>
              <a:buChar char="•"/>
            </a:pPr>
            <a:r>
              <a:rPr lang="en-US" sz="1470" dirty="0" smtClean="0"/>
              <a:t>Offer </a:t>
            </a:r>
            <a:r>
              <a:rPr lang="en-US" sz="1470" dirty="0"/>
              <a:t>incentives to customers and distributors.</a:t>
            </a:r>
          </a:p>
          <a:p>
            <a:pPr marL="269875" indent="-269875">
              <a:spcAft>
                <a:spcPts val="300"/>
              </a:spcAft>
              <a:buClr>
                <a:schemeClr val="accent6">
                  <a:lumMod val="50000"/>
                </a:schemeClr>
              </a:buClr>
              <a:buFont typeface="Wingdings 3" panose="05040102010807070707" pitchFamily="18" charset="2"/>
              <a:buChar char=""/>
            </a:pPr>
            <a:r>
              <a:rPr lang="en-US" sz="1470" dirty="0"/>
              <a:t>Every time something changes, all competitors in the market will have to review their marketing objectives and adapt the marketing mix to avoid losing market share and sales revenue. The component parts of the marketing mix have to be carefully </a:t>
            </a:r>
            <a:r>
              <a:rPr lang="en-US" sz="1470" dirty="0" err="1"/>
              <a:t>co-ordinated</a:t>
            </a:r>
            <a:r>
              <a:rPr lang="en-US" sz="1470" dirty="0"/>
              <a:t> so that they focus on the needs of the specific situation. </a:t>
            </a:r>
            <a:endParaRPr lang="en-US" sz="1470" dirty="0" smtClean="0"/>
          </a:p>
          <a:p>
            <a:pPr marL="269875" indent="-269875">
              <a:spcAft>
                <a:spcPts val="300"/>
              </a:spcAft>
              <a:buClr>
                <a:schemeClr val="accent6">
                  <a:lumMod val="50000"/>
                </a:schemeClr>
              </a:buClr>
              <a:buFont typeface="Wingdings 3" panose="05040102010807070707" pitchFamily="18" charset="2"/>
              <a:buChar char=""/>
            </a:pPr>
            <a:r>
              <a:rPr lang="en-US" sz="1470" dirty="0" smtClean="0"/>
              <a:t>One </a:t>
            </a:r>
            <a:r>
              <a:rPr lang="en-US" sz="1470" dirty="0"/>
              <a:t>or two elements of the 4 Ps may become particularly important - for example, if someone comes up with a new and more versatile mobile phone, the competing business which thought it was doing nicely with its own version will have to redesign its own product if it is to stay in the market</a:t>
            </a:r>
            <a:r>
              <a:rPr lang="en-US" sz="1470" dirty="0" smtClean="0"/>
              <a:t>.</a:t>
            </a:r>
          </a:p>
          <a:p>
            <a:pPr>
              <a:spcAft>
                <a:spcPts val="300"/>
              </a:spcAft>
              <a:buClr>
                <a:srgbClr val="00B050"/>
              </a:buClr>
            </a:pPr>
            <a:r>
              <a:rPr lang="en-US" sz="1470" b="1" dirty="0" smtClean="0">
                <a:solidFill>
                  <a:srgbClr val="FF0000"/>
                </a:solidFill>
              </a:rPr>
              <a:t>P8.5 </a:t>
            </a:r>
            <a:r>
              <a:rPr lang="en-US" sz="1470" b="1" dirty="0">
                <a:solidFill>
                  <a:srgbClr val="FF0000"/>
                </a:solidFill>
              </a:rPr>
              <a:t>– Task </a:t>
            </a:r>
            <a:r>
              <a:rPr lang="en-US" sz="1470" b="1" dirty="0" smtClean="0">
                <a:solidFill>
                  <a:srgbClr val="FF0000"/>
                </a:solidFill>
              </a:rPr>
              <a:t>11 </a:t>
            </a:r>
            <a:r>
              <a:rPr lang="en-US" sz="1470" b="1" dirty="0">
                <a:solidFill>
                  <a:srgbClr val="FF0000"/>
                </a:solidFill>
              </a:rPr>
              <a:t>– </a:t>
            </a:r>
            <a:r>
              <a:rPr lang="en-US" sz="1470" dirty="0">
                <a:solidFill>
                  <a:srgbClr val="FF0000"/>
                </a:solidFill>
              </a:rPr>
              <a:t>Describe what a </a:t>
            </a:r>
            <a:r>
              <a:rPr lang="en-US" sz="1470" dirty="0" smtClean="0">
                <a:solidFill>
                  <a:srgbClr val="FF0000"/>
                </a:solidFill>
              </a:rPr>
              <a:t>4P’s analysis </a:t>
            </a:r>
            <a:r>
              <a:rPr lang="en-US" sz="1470" dirty="0">
                <a:solidFill>
                  <a:srgbClr val="FF0000"/>
                </a:solidFill>
              </a:rPr>
              <a:t>is in regard to marketing, state the benefits of using this tool with examples.</a:t>
            </a:r>
          </a:p>
          <a:p>
            <a:pPr>
              <a:spcAft>
                <a:spcPts val="300"/>
              </a:spcAft>
              <a:buClr>
                <a:srgbClr val="00B050"/>
              </a:buClr>
            </a:pPr>
            <a:r>
              <a:rPr lang="en-US" sz="1470" b="1" dirty="0" smtClean="0">
                <a:solidFill>
                  <a:srgbClr val="FF0000"/>
                </a:solidFill>
              </a:rPr>
              <a:t>P8.5 </a:t>
            </a:r>
            <a:r>
              <a:rPr lang="en-US" sz="1470" b="1" dirty="0">
                <a:solidFill>
                  <a:srgbClr val="FF0000"/>
                </a:solidFill>
              </a:rPr>
              <a:t>– Task </a:t>
            </a:r>
            <a:r>
              <a:rPr lang="en-US" sz="1470" b="1" dirty="0" smtClean="0">
                <a:solidFill>
                  <a:srgbClr val="FF0000"/>
                </a:solidFill>
              </a:rPr>
              <a:t>12 </a:t>
            </a:r>
            <a:r>
              <a:rPr lang="en-US" sz="1470" b="1" dirty="0">
                <a:solidFill>
                  <a:srgbClr val="FF0000"/>
                </a:solidFill>
              </a:rPr>
              <a:t>– </a:t>
            </a:r>
            <a:r>
              <a:rPr lang="en-US" sz="1470" dirty="0">
                <a:solidFill>
                  <a:srgbClr val="FF0000"/>
                </a:solidFill>
              </a:rPr>
              <a:t>For INK, create a </a:t>
            </a:r>
            <a:r>
              <a:rPr lang="en-US" sz="1470" dirty="0" smtClean="0">
                <a:solidFill>
                  <a:srgbClr val="FF0000"/>
                </a:solidFill>
              </a:rPr>
              <a:t>report</a:t>
            </a:r>
            <a:r>
              <a:rPr lang="en-US" sz="1470" dirty="0">
                <a:solidFill>
                  <a:srgbClr val="FF0000"/>
                </a:solidFill>
                <a:latin typeface="Arial" panose="020B0604020202020204" pitchFamily="34" charset="0"/>
                <a:cs typeface="Arial" panose="020B0604020202020204" pitchFamily="34" charset="0"/>
              </a:rPr>
              <a:t> </a:t>
            </a:r>
            <a:r>
              <a:rPr lang="en-US" sz="1470" dirty="0" smtClean="0">
                <a:solidFill>
                  <a:srgbClr val="FF0000"/>
                </a:solidFill>
                <a:latin typeface="Arial" panose="020B0604020202020204" pitchFamily="34" charset="0"/>
                <a:cs typeface="Arial" panose="020B0604020202020204" pitchFamily="34" charset="0"/>
              </a:rPr>
              <a:t>by</a:t>
            </a:r>
            <a:r>
              <a:rPr lang="en-US" sz="1470" dirty="0" smtClean="0">
                <a:solidFill>
                  <a:srgbClr val="FF0000"/>
                </a:solidFill>
              </a:rPr>
              <a:t> </a:t>
            </a:r>
            <a:r>
              <a:rPr lang="en-US" sz="1470" dirty="0">
                <a:solidFill>
                  <a:srgbClr val="FF0000"/>
                </a:solidFill>
              </a:rPr>
              <a:t>creating and describing how a </a:t>
            </a:r>
            <a:r>
              <a:rPr lang="en-US" sz="1470" dirty="0" smtClean="0">
                <a:solidFill>
                  <a:srgbClr val="FF0000"/>
                </a:solidFill>
              </a:rPr>
              <a:t>4P’s analysis </a:t>
            </a:r>
            <a:r>
              <a:rPr lang="en-US" sz="1470" dirty="0">
                <a:solidFill>
                  <a:srgbClr val="FF0000"/>
                </a:solidFill>
              </a:rPr>
              <a:t>tool could be used to consider the market </a:t>
            </a:r>
            <a:r>
              <a:rPr lang="en-US" sz="1470" dirty="0" smtClean="0">
                <a:solidFill>
                  <a:srgbClr val="FF0000"/>
                </a:solidFill>
              </a:rPr>
              <a:t>and product preparation for marketing.</a:t>
            </a:r>
            <a:endParaRPr lang="en-GB" sz="1470" dirty="0"/>
          </a:p>
        </p:txBody>
      </p:sp>
      <p:pic>
        <p:nvPicPr>
          <p:cNvPr id="12" name="Picture 2" descr="Image result for airport executive loun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95086" y="1116385"/>
            <a:ext cx="1797393" cy="95594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Image result for airport executive loun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0439" r="24122"/>
          <a:stretch/>
        </p:blipFill>
        <p:spPr bwMode="auto">
          <a:xfrm>
            <a:off x="7090092" y="2446969"/>
            <a:ext cx="1772004" cy="124072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Image result for dyson bladeless fan"/>
          <p:cNvPicPr>
            <a:picLocks noChangeAspect="1" noChangeArrowheads="1"/>
          </p:cNvPicPr>
          <p:nvPr/>
        </p:nvPicPr>
        <p:blipFill rotWithShape="1">
          <a:blip r:embed="rId5">
            <a:extLst>
              <a:ext uri="{28A0092B-C50C-407E-A947-70E740481C1C}">
                <a14:useLocalDpi xmlns:a14="http://schemas.microsoft.com/office/drawing/2010/main" val="0"/>
              </a:ext>
            </a:extLst>
          </a:blip>
          <a:srcRect l="6999" t="3309" r="46802"/>
          <a:stretch/>
        </p:blipFill>
        <p:spPr bwMode="auto">
          <a:xfrm>
            <a:off x="7092280" y="4047871"/>
            <a:ext cx="1763027" cy="2386119"/>
          </a:xfrm>
          <a:prstGeom prst="rect">
            <a:avLst/>
          </a:prstGeom>
          <a:noFill/>
          <a:extLst>
            <a:ext uri="{909E8E84-426E-40DD-AFC4-6F175D3DCCD1}">
              <a14:hiddenFill xmlns:a14="http://schemas.microsoft.com/office/drawing/2010/main">
                <a:solidFill>
                  <a:srgbClr val="FFFFFF"/>
                </a:solidFill>
              </a14:hiddenFill>
            </a:ext>
          </a:extLst>
        </p:spPr>
      </p:pic>
      <p:sp>
        <p:nvSpPr>
          <p:cNvPr id="9" name="Title 2"/>
          <p:cNvSpPr>
            <a:spLocks noGrp="1"/>
          </p:cNvSpPr>
          <p:nvPr>
            <p:ph type="title"/>
          </p:nvPr>
        </p:nvSpPr>
        <p:spPr>
          <a:xfrm>
            <a:off x="70266" y="72008"/>
            <a:ext cx="8859452" cy="548680"/>
          </a:xfrm>
        </p:spPr>
        <p:txBody>
          <a:bodyPr>
            <a:noAutofit/>
          </a:bodyPr>
          <a:lstStyle/>
          <a:p>
            <a:r>
              <a:rPr lang="en-US" sz="2800" dirty="0" smtClean="0"/>
              <a:t>P8.6 – Propose a Marketing Strategy – Marketing Mix (4P)</a:t>
            </a:r>
            <a:endParaRPr lang="en-US" sz="2800" dirty="0"/>
          </a:p>
        </p:txBody>
      </p:sp>
    </p:spTree>
    <p:extLst>
      <p:ext uri="{BB962C8B-B14F-4D97-AF65-F5344CB8AC3E}">
        <p14:creationId xmlns:p14="http://schemas.microsoft.com/office/powerpoint/2010/main" val="103546503"/>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1066236"/>
            <a:ext cx="8568952" cy="5758499"/>
          </a:xfrm>
          <a:prstGeom prst="rect">
            <a:avLst/>
          </a:prstGeom>
        </p:spPr>
        <p:txBody>
          <a:bodyPr wrap="square">
            <a:spAutoFit/>
          </a:bodyPr>
          <a:lstStyle/>
          <a:p>
            <a:pPr marL="269875" indent="-269875">
              <a:spcAft>
                <a:spcPts val="300"/>
              </a:spcAft>
              <a:buClr>
                <a:schemeClr val="accent6">
                  <a:lumMod val="50000"/>
                </a:schemeClr>
              </a:buClr>
              <a:buFont typeface="Wingdings 3" panose="05040102010807070707" pitchFamily="18" charset="2"/>
              <a:buChar char=""/>
            </a:pPr>
            <a:r>
              <a:rPr lang="en-US" sz="1560" dirty="0" smtClean="0">
                <a:solidFill>
                  <a:schemeClr val="dk1"/>
                </a:solidFill>
                <a:latin typeface="Arial" panose="020B0604020202020204" pitchFamily="34" charset="0"/>
                <a:cs typeface="Arial" panose="020B0604020202020204" pitchFamily="34" charset="0"/>
              </a:rPr>
              <a:t>You have created your proposal, shown it, had feedback on it. </a:t>
            </a:r>
            <a:r>
              <a:rPr lang="en-US" sz="1560" dirty="0" err="1" smtClean="0">
                <a:solidFill>
                  <a:schemeClr val="dk1"/>
                </a:solidFill>
                <a:latin typeface="Arial" panose="020B0604020202020204" pitchFamily="34" charset="0"/>
                <a:cs typeface="Arial" panose="020B0604020202020204" pitchFamily="34" charset="0"/>
              </a:rPr>
              <a:t>Fopr</a:t>
            </a:r>
            <a:r>
              <a:rPr lang="en-US" sz="1560" dirty="0" smtClean="0">
                <a:solidFill>
                  <a:schemeClr val="dk1"/>
                </a:solidFill>
                <a:latin typeface="Arial" panose="020B0604020202020204" pitchFamily="34" charset="0"/>
                <a:cs typeface="Arial" panose="020B0604020202020204" pitchFamily="34" charset="0"/>
              </a:rPr>
              <a:t> M4 you need to take this proposal and look at each of the stages, </a:t>
            </a:r>
            <a:r>
              <a:rPr lang="en-US" sz="1560" dirty="0" err="1" smtClean="0">
                <a:solidFill>
                  <a:schemeClr val="dk1"/>
                </a:solidFill>
                <a:latin typeface="Arial" panose="020B0604020202020204" pitchFamily="34" charset="0"/>
                <a:cs typeface="Arial" panose="020B0604020202020204" pitchFamily="34" charset="0"/>
              </a:rPr>
              <a:t>Ansoff</a:t>
            </a:r>
            <a:r>
              <a:rPr lang="en-US" sz="1560" dirty="0" smtClean="0">
                <a:solidFill>
                  <a:schemeClr val="dk1"/>
                </a:solidFill>
                <a:latin typeface="Arial" panose="020B0604020202020204" pitchFamily="34" charset="0"/>
                <a:cs typeface="Arial" panose="020B0604020202020204" pitchFamily="34" charset="0"/>
              </a:rPr>
              <a:t>, 4P’s SWOT, Steeple, Porters and Boston and assess under a given business opportunity how these would work within INK. For this you need to answer the following points:</a:t>
            </a:r>
          </a:p>
          <a:p>
            <a:pPr marL="541338" indent="-252413">
              <a:spcAft>
                <a:spcPts val="300"/>
              </a:spcAft>
              <a:buClr>
                <a:schemeClr val="accent6">
                  <a:lumMod val="50000"/>
                </a:schemeClr>
              </a:buClr>
              <a:buFont typeface="+mj-lt"/>
              <a:buAutoNum type="arabicPeriod"/>
            </a:pPr>
            <a:r>
              <a:rPr lang="en-US" sz="1560" dirty="0" smtClean="0">
                <a:solidFill>
                  <a:schemeClr val="dk1"/>
                </a:solidFill>
                <a:latin typeface="Arial" panose="020B0604020202020204" pitchFamily="34" charset="0"/>
                <a:cs typeface="Arial" panose="020B0604020202020204" pitchFamily="34" charset="0"/>
              </a:rPr>
              <a:t>Is the company and products appropriate for this level of marketing plan.</a:t>
            </a:r>
          </a:p>
          <a:p>
            <a:pPr marL="541338" indent="-252413">
              <a:spcAft>
                <a:spcPts val="300"/>
              </a:spcAft>
              <a:buClr>
                <a:schemeClr val="accent6">
                  <a:lumMod val="50000"/>
                </a:schemeClr>
              </a:buClr>
              <a:buFont typeface="+mj-lt"/>
              <a:buAutoNum type="arabicPeriod"/>
            </a:pPr>
            <a:r>
              <a:rPr lang="en-US" sz="1560" dirty="0" smtClean="0">
                <a:solidFill>
                  <a:schemeClr val="dk1"/>
                </a:solidFill>
                <a:latin typeface="Arial" panose="020B0604020202020204" pitchFamily="34" charset="0"/>
                <a:cs typeface="Arial" panose="020B0604020202020204" pitchFamily="34" charset="0"/>
              </a:rPr>
              <a:t>Are the outside influences on the marketing proposal long or short term to affect the success.</a:t>
            </a:r>
          </a:p>
          <a:p>
            <a:pPr marL="541338" indent="-252413">
              <a:spcAft>
                <a:spcPts val="300"/>
              </a:spcAft>
              <a:buClr>
                <a:schemeClr val="accent6">
                  <a:lumMod val="50000"/>
                </a:schemeClr>
              </a:buClr>
              <a:buFont typeface="+mj-lt"/>
              <a:buAutoNum type="arabicPeriod"/>
            </a:pPr>
            <a:r>
              <a:rPr lang="en-US" sz="1560" dirty="0" smtClean="0">
                <a:solidFill>
                  <a:schemeClr val="dk1"/>
                </a:solidFill>
                <a:latin typeface="Arial" panose="020B0604020202020204" pitchFamily="34" charset="0"/>
                <a:cs typeface="Arial" panose="020B0604020202020204" pitchFamily="34" charset="0"/>
              </a:rPr>
              <a:t>The benefits and disadvantages of using each strategy.</a:t>
            </a:r>
          </a:p>
          <a:p>
            <a:pPr marL="541338" indent="-252413">
              <a:spcAft>
                <a:spcPts val="300"/>
              </a:spcAft>
              <a:buClr>
                <a:schemeClr val="accent6">
                  <a:lumMod val="50000"/>
                </a:schemeClr>
              </a:buClr>
              <a:buFont typeface="+mj-lt"/>
              <a:buAutoNum type="arabicPeriod"/>
            </a:pPr>
            <a:r>
              <a:rPr lang="en-US" sz="1560" dirty="0" smtClean="0">
                <a:solidFill>
                  <a:schemeClr val="dk1"/>
                </a:solidFill>
                <a:latin typeface="Arial" panose="020B0604020202020204" pitchFamily="34" charset="0"/>
                <a:cs typeface="Arial" panose="020B0604020202020204" pitchFamily="34" charset="0"/>
              </a:rPr>
              <a:t>Are these analysis tools effective against the Niche market products of INK or only for the mass market products.</a:t>
            </a:r>
          </a:p>
          <a:p>
            <a:pPr marL="541338" indent="-252413">
              <a:spcAft>
                <a:spcPts val="300"/>
              </a:spcAft>
              <a:buClr>
                <a:schemeClr val="accent6">
                  <a:lumMod val="50000"/>
                </a:schemeClr>
              </a:buClr>
              <a:buFont typeface="+mj-lt"/>
              <a:buAutoNum type="arabicPeriod"/>
            </a:pPr>
            <a:r>
              <a:rPr lang="en-US" sz="1560" dirty="0" smtClean="0">
                <a:solidFill>
                  <a:schemeClr val="dk1"/>
                </a:solidFill>
                <a:latin typeface="Arial" panose="020B0604020202020204" pitchFamily="34" charset="0"/>
                <a:cs typeface="Arial" panose="020B0604020202020204" pitchFamily="34" charset="0"/>
              </a:rPr>
              <a:t>Can a company like INK afford to take all the features of these into account when releasing a marketed product.</a:t>
            </a:r>
          </a:p>
          <a:p>
            <a:pPr marL="541338" indent="-252413">
              <a:spcAft>
                <a:spcPts val="300"/>
              </a:spcAft>
              <a:buClr>
                <a:schemeClr val="accent6">
                  <a:lumMod val="50000"/>
                </a:schemeClr>
              </a:buClr>
              <a:buFont typeface="+mj-lt"/>
              <a:buAutoNum type="arabicPeriod"/>
            </a:pPr>
            <a:r>
              <a:rPr lang="en-US" sz="1560" dirty="0" smtClean="0">
                <a:solidFill>
                  <a:schemeClr val="dk1"/>
                </a:solidFill>
                <a:latin typeface="Arial" panose="020B0604020202020204" pitchFamily="34" charset="0"/>
                <a:cs typeface="Arial" panose="020B0604020202020204" pitchFamily="34" charset="0"/>
              </a:rPr>
              <a:t>How can one be used instead of the other, what is covered and what overlaps with examples.</a:t>
            </a:r>
          </a:p>
          <a:p>
            <a:pPr marL="541338" indent="-252413">
              <a:spcAft>
                <a:spcPts val="300"/>
              </a:spcAft>
              <a:buClr>
                <a:schemeClr val="accent6">
                  <a:lumMod val="50000"/>
                </a:schemeClr>
              </a:buClr>
              <a:buFont typeface="+mj-lt"/>
              <a:buAutoNum type="arabicPeriod"/>
            </a:pPr>
            <a:r>
              <a:rPr lang="en-US" sz="1560" dirty="0" smtClean="0">
                <a:solidFill>
                  <a:schemeClr val="dk1"/>
                </a:solidFill>
                <a:latin typeface="Arial" panose="020B0604020202020204" pitchFamily="34" charset="0"/>
                <a:cs typeface="Arial" panose="020B0604020202020204" pitchFamily="34" charset="0"/>
              </a:rPr>
              <a:t>Can compromise on the strategies be used effectively to narrow down the amount of work to be done.</a:t>
            </a:r>
          </a:p>
          <a:p>
            <a:pPr marL="541338" indent="-252413">
              <a:spcAft>
                <a:spcPts val="300"/>
              </a:spcAft>
              <a:buClr>
                <a:schemeClr val="accent6">
                  <a:lumMod val="50000"/>
                </a:schemeClr>
              </a:buClr>
              <a:buFont typeface="+mj-lt"/>
              <a:buAutoNum type="arabicPeriod"/>
            </a:pPr>
            <a:r>
              <a:rPr lang="en-US" sz="1560" dirty="0" smtClean="0">
                <a:solidFill>
                  <a:schemeClr val="dk1"/>
                </a:solidFill>
                <a:latin typeface="Arial" panose="020B0604020202020204" pitchFamily="34" charset="0"/>
                <a:cs typeface="Arial" panose="020B0604020202020204" pitchFamily="34" charset="0"/>
              </a:rPr>
              <a:t>What recommendations would you make to the use of these tools, specifically and individually.</a:t>
            </a:r>
          </a:p>
          <a:p>
            <a:pPr marL="541338" indent="-252413">
              <a:spcAft>
                <a:spcPts val="300"/>
              </a:spcAft>
              <a:buClr>
                <a:schemeClr val="accent6">
                  <a:lumMod val="50000"/>
                </a:schemeClr>
              </a:buClr>
              <a:buFont typeface="+mj-lt"/>
              <a:buAutoNum type="arabicPeriod"/>
            </a:pPr>
            <a:r>
              <a:rPr lang="en-US" sz="1560" dirty="0" smtClean="0">
                <a:solidFill>
                  <a:schemeClr val="dk1"/>
                </a:solidFill>
                <a:latin typeface="Arial" panose="020B0604020202020204" pitchFamily="34" charset="0"/>
                <a:cs typeface="Arial" panose="020B0604020202020204" pitchFamily="34" charset="0"/>
              </a:rPr>
              <a:t>Other suggestions and future recommendations on the use of these marketing tools and this marketing proposal.</a:t>
            </a:r>
          </a:p>
          <a:p>
            <a:pPr>
              <a:spcAft>
                <a:spcPts val="300"/>
              </a:spcAft>
              <a:buClr>
                <a:schemeClr val="accent6">
                  <a:lumMod val="50000"/>
                </a:schemeClr>
              </a:buClr>
            </a:pPr>
            <a:r>
              <a:rPr lang="en-US" sz="1560" b="1" dirty="0" smtClean="0">
                <a:solidFill>
                  <a:srgbClr val="FF0000"/>
                </a:solidFill>
                <a:latin typeface="Arial" panose="020B0604020202020204" pitchFamily="34" charset="0"/>
                <a:cs typeface="Arial" panose="020B0604020202020204" pitchFamily="34" charset="0"/>
              </a:rPr>
              <a:t>M4.1 – Task 13 - </a:t>
            </a:r>
            <a:r>
              <a:rPr lang="en-US" sz="1560" dirty="0">
                <a:solidFill>
                  <a:srgbClr val="FF0000"/>
                </a:solidFill>
                <a:latin typeface="Arial" panose="020B0604020202020204" pitchFamily="34" charset="0"/>
                <a:cs typeface="Arial" panose="020B0604020202020204" pitchFamily="34" charset="0"/>
              </a:rPr>
              <a:t>Assess the business tools used in a marketing strategy proposal and explain how effective they </a:t>
            </a:r>
            <a:r>
              <a:rPr lang="en-US" sz="1560" dirty="0" smtClean="0">
                <a:solidFill>
                  <a:srgbClr val="FF0000"/>
                </a:solidFill>
                <a:latin typeface="Arial" panose="020B0604020202020204" pitchFamily="34" charset="0"/>
                <a:cs typeface="Arial" panose="020B0604020202020204" pitchFamily="34" charset="0"/>
              </a:rPr>
              <a:t>were.</a:t>
            </a:r>
            <a:endParaRPr lang="en-US" sz="1560" dirty="0">
              <a:solidFill>
                <a:srgbClr val="FF0000"/>
              </a:solidFill>
              <a:latin typeface="Arial" panose="020B0604020202020204" pitchFamily="34" charset="0"/>
              <a:cs typeface="Arial" panose="020B0604020202020204" pitchFamily="34" charset="0"/>
            </a:endParaRPr>
          </a:p>
        </p:txBody>
      </p:sp>
      <p:sp>
        <p:nvSpPr>
          <p:cNvPr id="9" name="Title 2"/>
          <p:cNvSpPr>
            <a:spLocks noGrp="1"/>
          </p:cNvSpPr>
          <p:nvPr>
            <p:ph type="title"/>
          </p:nvPr>
        </p:nvSpPr>
        <p:spPr>
          <a:xfrm>
            <a:off x="70266" y="72008"/>
            <a:ext cx="8859452" cy="548680"/>
          </a:xfrm>
        </p:spPr>
        <p:txBody>
          <a:bodyPr>
            <a:noAutofit/>
          </a:bodyPr>
          <a:lstStyle/>
          <a:p>
            <a:r>
              <a:rPr lang="en-US" sz="3200" dirty="0" smtClean="0"/>
              <a:t>M4.1 – Assess The Use of Business Tools</a:t>
            </a:r>
            <a:endParaRPr lang="en-US" sz="3200" dirty="0"/>
          </a:p>
        </p:txBody>
      </p:sp>
    </p:spTree>
    <p:extLst>
      <p:ext uri="{BB962C8B-B14F-4D97-AF65-F5344CB8AC3E}">
        <p14:creationId xmlns:p14="http://schemas.microsoft.com/office/powerpoint/2010/main" val="558094063"/>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5770811"/>
          </a:xfrm>
          <a:prstGeom prst="rect">
            <a:avLst/>
          </a:prstGeom>
        </p:spPr>
        <p:txBody>
          <a:bodyPr wrap="square">
            <a:spAutoFit/>
          </a:bodyPr>
          <a:lstStyle/>
          <a:p>
            <a:pPr>
              <a:buClr>
                <a:srgbClr val="00B050"/>
              </a:buClr>
            </a:pPr>
            <a:r>
              <a:rPr lang="en-US" sz="1400" b="1" dirty="0">
                <a:solidFill>
                  <a:srgbClr val="FF0000"/>
                </a:solidFill>
              </a:rPr>
              <a:t>P8.1 – Task 01 – </a:t>
            </a:r>
            <a:r>
              <a:rPr lang="en-US" sz="1400" dirty="0">
                <a:solidFill>
                  <a:srgbClr val="FF0000"/>
                </a:solidFill>
              </a:rPr>
              <a:t>Describe the </a:t>
            </a:r>
            <a:r>
              <a:rPr lang="en-US" sz="1400" dirty="0" err="1">
                <a:solidFill>
                  <a:srgbClr val="FF0000"/>
                </a:solidFill>
              </a:rPr>
              <a:t>Ansoff</a:t>
            </a:r>
            <a:r>
              <a:rPr lang="en-US" sz="1400" dirty="0">
                <a:solidFill>
                  <a:srgbClr val="FF0000"/>
                </a:solidFill>
              </a:rPr>
              <a:t> Matrix in regard to marketing, state the benefits of using this tool with examples.</a:t>
            </a:r>
          </a:p>
          <a:p>
            <a:pPr>
              <a:buClr>
                <a:srgbClr val="00B050"/>
              </a:buClr>
            </a:pPr>
            <a:r>
              <a:rPr lang="en-US" sz="1400" b="1" dirty="0">
                <a:solidFill>
                  <a:srgbClr val="FF0000"/>
                </a:solidFill>
              </a:rPr>
              <a:t>P8.1 – Task 02 – </a:t>
            </a:r>
            <a:r>
              <a:rPr lang="en-US" sz="1400" dirty="0">
                <a:solidFill>
                  <a:srgbClr val="FF0000"/>
                </a:solidFill>
              </a:rPr>
              <a:t>For INK, create a report describing how </a:t>
            </a:r>
            <a:r>
              <a:rPr lang="en-US" sz="1400" dirty="0" err="1">
                <a:solidFill>
                  <a:srgbClr val="FF0000"/>
                </a:solidFill>
              </a:rPr>
              <a:t>Ansoff’s</a:t>
            </a:r>
            <a:r>
              <a:rPr lang="en-US" sz="1400" dirty="0">
                <a:solidFill>
                  <a:srgbClr val="FF0000"/>
                </a:solidFill>
              </a:rPr>
              <a:t> Matrix marketing tool could be used for the business </a:t>
            </a:r>
            <a:endParaRPr lang="en-US" sz="1400" dirty="0" smtClean="0">
              <a:solidFill>
                <a:srgbClr val="FF0000"/>
              </a:solidFill>
            </a:endParaRPr>
          </a:p>
          <a:p>
            <a:pPr>
              <a:buClr>
                <a:srgbClr val="00B050"/>
              </a:buClr>
            </a:pPr>
            <a:r>
              <a:rPr lang="en-US" sz="1400" b="1" dirty="0">
                <a:solidFill>
                  <a:srgbClr val="FF0000"/>
                </a:solidFill>
              </a:rPr>
              <a:t>P8.2 – Task 03 – </a:t>
            </a:r>
            <a:r>
              <a:rPr lang="en-US" sz="1400" dirty="0">
                <a:solidFill>
                  <a:srgbClr val="FF0000"/>
                </a:solidFill>
              </a:rPr>
              <a:t>Describe </a:t>
            </a:r>
            <a:r>
              <a:rPr lang="en-US" sz="1400" dirty="0" smtClean="0">
                <a:solidFill>
                  <a:srgbClr val="FF0000"/>
                </a:solidFill>
              </a:rPr>
              <a:t>Boston Portfolio </a:t>
            </a:r>
            <a:r>
              <a:rPr lang="en-US" sz="1400" dirty="0">
                <a:solidFill>
                  <a:srgbClr val="FF0000"/>
                </a:solidFill>
              </a:rPr>
              <a:t>Analysis</a:t>
            </a:r>
            <a:r>
              <a:rPr lang="en-US" sz="1400" dirty="0" smtClean="0">
                <a:solidFill>
                  <a:srgbClr val="FF0000"/>
                </a:solidFill>
              </a:rPr>
              <a:t> </a:t>
            </a:r>
            <a:r>
              <a:rPr lang="en-US" sz="1400" dirty="0">
                <a:solidFill>
                  <a:srgbClr val="FF0000"/>
                </a:solidFill>
              </a:rPr>
              <a:t>in regard to marketing, state the benefits of using this tool with examples.</a:t>
            </a:r>
          </a:p>
          <a:p>
            <a:pPr>
              <a:buClr>
                <a:srgbClr val="00B050"/>
              </a:buClr>
            </a:pPr>
            <a:r>
              <a:rPr lang="en-US" sz="1400" b="1" dirty="0">
                <a:solidFill>
                  <a:srgbClr val="FF0000"/>
                </a:solidFill>
              </a:rPr>
              <a:t>P8.2 – Task 04 – </a:t>
            </a:r>
            <a:r>
              <a:rPr lang="en-US" sz="1400" dirty="0">
                <a:solidFill>
                  <a:srgbClr val="FF0000"/>
                </a:solidFill>
              </a:rPr>
              <a:t>For INK, create a report</a:t>
            </a:r>
            <a:r>
              <a:rPr lang="en-US" sz="1400" dirty="0">
                <a:solidFill>
                  <a:srgbClr val="FF0000"/>
                </a:solidFill>
                <a:latin typeface="Arial" panose="020B0604020202020204" pitchFamily="34" charset="0"/>
                <a:cs typeface="Arial" panose="020B0604020202020204" pitchFamily="34" charset="0"/>
              </a:rPr>
              <a:t> </a:t>
            </a:r>
            <a:r>
              <a:rPr lang="en-US" sz="1400" dirty="0">
                <a:solidFill>
                  <a:srgbClr val="FF0000"/>
                </a:solidFill>
              </a:rPr>
              <a:t>describing how </a:t>
            </a:r>
            <a:r>
              <a:rPr lang="en-US" sz="1400" dirty="0" smtClean="0">
                <a:solidFill>
                  <a:srgbClr val="FF0000"/>
                </a:solidFill>
              </a:rPr>
              <a:t>Boston Portfolio </a:t>
            </a:r>
            <a:r>
              <a:rPr lang="en-US" sz="1400" dirty="0">
                <a:solidFill>
                  <a:srgbClr val="FF0000"/>
                </a:solidFill>
              </a:rPr>
              <a:t>Analysis</a:t>
            </a:r>
            <a:r>
              <a:rPr lang="en-US" sz="1400" dirty="0" smtClean="0">
                <a:solidFill>
                  <a:srgbClr val="FF0000"/>
                </a:solidFill>
              </a:rPr>
              <a:t> </a:t>
            </a:r>
            <a:r>
              <a:rPr lang="en-US" sz="1400" dirty="0">
                <a:solidFill>
                  <a:srgbClr val="FF0000"/>
                </a:solidFill>
              </a:rPr>
              <a:t>tool could be used to consider the market share and growth.</a:t>
            </a:r>
            <a:endParaRPr lang="en-GB" sz="1400" dirty="0"/>
          </a:p>
          <a:p>
            <a:pPr>
              <a:buClr>
                <a:srgbClr val="00B050"/>
              </a:buClr>
            </a:pPr>
            <a:r>
              <a:rPr lang="en-US" sz="1400" b="1" dirty="0" smtClean="0">
                <a:solidFill>
                  <a:srgbClr val="FF0000"/>
                </a:solidFill>
              </a:rPr>
              <a:t>P8.3 </a:t>
            </a:r>
            <a:r>
              <a:rPr lang="en-US" sz="1400" b="1" dirty="0">
                <a:solidFill>
                  <a:srgbClr val="FF0000"/>
                </a:solidFill>
              </a:rPr>
              <a:t>– Task 05 – </a:t>
            </a:r>
            <a:r>
              <a:rPr lang="en-US" sz="1400" dirty="0">
                <a:solidFill>
                  <a:srgbClr val="FF0000"/>
                </a:solidFill>
              </a:rPr>
              <a:t>Describe Porter’s Generic Strategy in regard to marketing, state the benefits of using this tool with examples.</a:t>
            </a:r>
          </a:p>
          <a:p>
            <a:pPr>
              <a:buClr>
                <a:srgbClr val="00B050"/>
              </a:buClr>
            </a:pPr>
            <a:r>
              <a:rPr lang="en-US" sz="1400" b="1" dirty="0">
                <a:solidFill>
                  <a:srgbClr val="FF0000"/>
                </a:solidFill>
              </a:rPr>
              <a:t>P8.3 – Task 06 – </a:t>
            </a:r>
            <a:r>
              <a:rPr lang="en-US" sz="1400" dirty="0">
                <a:solidFill>
                  <a:srgbClr val="FF0000"/>
                </a:solidFill>
              </a:rPr>
              <a:t>For INK, create a report describing how Porter’s Generic Strategy marketing tool could be used to consider the companies competitive advantage.</a:t>
            </a:r>
            <a:endParaRPr lang="en-GB" sz="1400" dirty="0"/>
          </a:p>
          <a:p>
            <a:pPr>
              <a:buClr>
                <a:srgbClr val="00B050"/>
              </a:buClr>
            </a:pPr>
            <a:r>
              <a:rPr lang="en-US" sz="1400" b="1" dirty="0" smtClean="0">
                <a:solidFill>
                  <a:srgbClr val="FF0000"/>
                </a:solidFill>
              </a:rPr>
              <a:t>P8.4 </a:t>
            </a:r>
            <a:r>
              <a:rPr lang="en-US" sz="1400" b="1" dirty="0">
                <a:solidFill>
                  <a:srgbClr val="FF0000"/>
                </a:solidFill>
              </a:rPr>
              <a:t>– Task </a:t>
            </a:r>
            <a:r>
              <a:rPr lang="en-US" sz="1400" b="1" dirty="0" smtClean="0">
                <a:solidFill>
                  <a:srgbClr val="FF0000"/>
                </a:solidFill>
              </a:rPr>
              <a:t>07 </a:t>
            </a:r>
            <a:r>
              <a:rPr lang="en-US" sz="1400" b="1" dirty="0">
                <a:solidFill>
                  <a:srgbClr val="FF0000"/>
                </a:solidFill>
              </a:rPr>
              <a:t>– </a:t>
            </a:r>
            <a:r>
              <a:rPr lang="en-US" sz="1400" dirty="0">
                <a:solidFill>
                  <a:srgbClr val="FF0000"/>
                </a:solidFill>
              </a:rPr>
              <a:t>Describe what a SWOT analysis is in regard to marketing, state the benefits of using this tool with examples.</a:t>
            </a:r>
          </a:p>
          <a:p>
            <a:pPr>
              <a:buClr>
                <a:srgbClr val="00B050"/>
              </a:buClr>
            </a:pPr>
            <a:r>
              <a:rPr lang="en-US" sz="1400" b="1" dirty="0">
                <a:solidFill>
                  <a:srgbClr val="FF0000"/>
                </a:solidFill>
              </a:rPr>
              <a:t>P8.4 – Task </a:t>
            </a:r>
            <a:r>
              <a:rPr lang="en-US" sz="1400" b="1" dirty="0" smtClean="0">
                <a:solidFill>
                  <a:srgbClr val="FF0000"/>
                </a:solidFill>
              </a:rPr>
              <a:t>08 </a:t>
            </a:r>
            <a:r>
              <a:rPr lang="en-US" sz="1400" b="1" dirty="0">
                <a:solidFill>
                  <a:srgbClr val="FF0000"/>
                </a:solidFill>
              </a:rPr>
              <a:t>– </a:t>
            </a:r>
            <a:r>
              <a:rPr lang="en-US" sz="1400" dirty="0">
                <a:solidFill>
                  <a:srgbClr val="FF0000"/>
                </a:solidFill>
              </a:rPr>
              <a:t>For INK, create a report</a:t>
            </a:r>
            <a:r>
              <a:rPr lang="en-US" sz="1400" dirty="0">
                <a:solidFill>
                  <a:srgbClr val="FF0000"/>
                </a:solidFill>
                <a:latin typeface="Arial" panose="020B0604020202020204" pitchFamily="34" charset="0"/>
                <a:cs typeface="Arial" panose="020B0604020202020204" pitchFamily="34" charset="0"/>
              </a:rPr>
              <a:t> by </a:t>
            </a:r>
            <a:r>
              <a:rPr lang="en-US" sz="1400" dirty="0">
                <a:solidFill>
                  <a:srgbClr val="FF0000"/>
                </a:solidFill>
              </a:rPr>
              <a:t>creating and describing how a SWOT analysis tool could be used to consider the market awareness in terms of a marketing plan.</a:t>
            </a:r>
            <a:endParaRPr lang="en-GB" sz="1400" dirty="0"/>
          </a:p>
          <a:p>
            <a:pPr>
              <a:buClr>
                <a:srgbClr val="00B050"/>
              </a:buClr>
            </a:pPr>
            <a:r>
              <a:rPr lang="en-US" sz="1400" b="1" dirty="0" smtClean="0">
                <a:solidFill>
                  <a:srgbClr val="FF0000"/>
                </a:solidFill>
              </a:rPr>
              <a:t>P8.5 </a:t>
            </a:r>
            <a:r>
              <a:rPr lang="en-US" sz="1400" b="1" dirty="0">
                <a:solidFill>
                  <a:srgbClr val="FF0000"/>
                </a:solidFill>
              </a:rPr>
              <a:t>– Task </a:t>
            </a:r>
            <a:r>
              <a:rPr lang="en-US" sz="1400" b="1" dirty="0" smtClean="0">
                <a:solidFill>
                  <a:srgbClr val="FF0000"/>
                </a:solidFill>
              </a:rPr>
              <a:t>09 </a:t>
            </a:r>
            <a:r>
              <a:rPr lang="en-US" sz="1400" b="1" dirty="0">
                <a:solidFill>
                  <a:srgbClr val="FF0000"/>
                </a:solidFill>
              </a:rPr>
              <a:t>– </a:t>
            </a:r>
            <a:r>
              <a:rPr lang="en-US" sz="1400" dirty="0">
                <a:solidFill>
                  <a:srgbClr val="FF0000"/>
                </a:solidFill>
              </a:rPr>
              <a:t>Describe what a STEEPLE analysis is in regard to marketing, state the benefits of using this tool with examples.</a:t>
            </a:r>
          </a:p>
          <a:p>
            <a:pPr>
              <a:buClr>
                <a:srgbClr val="00B050"/>
              </a:buClr>
            </a:pPr>
            <a:r>
              <a:rPr lang="en-US" sz="1400" b="1" dirty="0">
                <a:solidFill>
                  <a:srgbClr val="FF0000"/>
                </a:solidFill>
              </a:rPr>
              <a:t>P8.5 – Task </a:t>
            </a:r>
            <a:r>
              <a:rPr lang="en-US" sz="1400" b="1" dirty="0" smtClean="0">
                <a:solidFill>
                  <a:srgbClr val="FF0000"/>
                </a:solidFill>
              </a:rPr>
              <a:t>10 </a:t>
            </a:r>
            <a:r>
              <a:rPr lang="en-US" sz="1400" b="1" dirty="0">
                <a:solidFill>
                  <a:srgbClr val="FF0000"/>
                </a:solidFill>
              </a:rPr>
              <a:t>– </a:t>
            </a:r>
            <a:r>
              <a:rPr lang="en-US" sz="1400" dirty="0">
                <a:solidFill>
                  <a:srgbClr val="FF0000"/>
                </a:solidFill>
              </a:rPr>
              <a:t>For INK, create a report</a:t>
            </a:r>
            <a:r>
              <a:rPr lang="en-US" sz="1400" dirty="0">
                <a:solidFill>
                  <a:srgbClr val="FF0000"/>
                </a:solidFill>
                <a:latin typeface="Arial" panose="020B0604020202020204" pitchFamily="34" charset="0"/>
                <a:cs typeface="Arial" panose="020B0604020202020204" pitchFamily="34" charset="0"/>
              </a:rPr>
              <a:t> by</a:t>
            </a:r>
            <a:r>
              <a:rPr lang="en-US" sz="1400" dirty="0">
                <a:solidFill>
                  <a:srgbClr val="FF0000"/>
                </a:solidFill>
              </a:rPr>
              <a:t> creating and describing how a STEEPLE analysis tool could be used to consider the market awareness in terms of a marketing plan.</a:t>
            </a:r>
            <a:endParaRPr lang="en-GB" sz="1400" dirty="0"/>
          </a:p>
          <a:p>
            <a:pPr>
              <a:spcAft>
                <a:spcPts val="300"/>
              </a:spcAft>
              <a:buClr>
                <a:srgbClr val="00B050"/>
              </a:buClr>
            </a:pPr>
            <a:r>
              <a:rPr lang="en-US" sz="1400" b="1" dirty="0" smtClean="0">
                <a:solidFill>
                  <a:srgbClr val="FF0000"/>
                </a:solidFill>
              </a:rPr>
              <a:t>P8.5 </a:t>
            </a:r>
            <a:r>
              <a:rPr lang="en-US" sz="1400" b="1" dirty="0">
                <a:solidFill>
                  <a:srgbClr val="FF0000"/>
                </a:solidFill>
              </a:rPr>
              <a:t>– Task </a:t>
            </a:r>
            <a:r>
              <a:rPr lang="en-US" sz="1400" b="1" dirty="0" smtClean="0">
                <a:solidFill>
                  <a:srgbClr val="FF0000"/>
                </a:solidFill>
              </a:rPr>
              <a:t>11 </a:t>
            </a:r>
            <a:r>
              <a:rPr lang="en-US" sz="1400" b="1" dirty="0">
                <a:solidFill>
                  <a:srgbClr val="FF0000"/>
                </a:solidFill>
              </a:rPr>
              <a:t>– </a:t>
            </a:r>
            <a:r>
              <a:rPr lang="en-US" sz="1400" dirty="0">
                <a:solidFill>
                  <a:srgbClr val="FF0000"/>
                </a:solidFill>
              </a:rPr>
              <a:t>Describe what a 4P’s analysis is in regard to marketing, state the benefits of using this tool with examples.</a:t>
            </a:r>
          </a:p>
          <a:p>
            <a:pPr>
              <a:spcAft>
                <a:spcPts val="300"/>
              </a:spcAft>
              <a:buClr>
                <a:srgbClr val="00B050"/>
              </a:buClr>
            </a:pPr>
            <a:r>
              <a:rPr lang="en-US" sz="1400" b="1" dirty="0">
                <a:solidFill>
                  <a:srgbClr val="FF0000"/>
                </a:solidFill>
              </a:rPr>
              <a:t>P8.5 – Task </a:t>
            </a:r>
            <a:r>
              <a:rPr lang="en-US" sz="1400" b="1" dirty="0" smtClean="0">
                <a:solidFill>
                  <a:srgbClr val="FF0000"/>
                </a:solidFill>
              </a:rPr>
              <a:t>12 </a:t>
            </a:r>
            <a:r>
              <a:rPr lang="en-US" sz="1400" b="1" dirty="0">
                <a:solidFill>
                  <a:srgbClr val="FF0000"/>
                </a:solidFill>
              </a:rPr>
              <a:t>– </a:t>
            </a:r>
            <a:r>
              <a:rPr lang="en-US" sz="1400" dirty="0">
                <a:solidFill>
                  <a:srgbClr val="FF0000"/>
                </a:solidFill>
              </a:rPr>
              <a:t>For INK, create a report</a:t>
            </a:r>
            <a:r>
              <a:rPr lang="en-US" sz="1400" dirty="0">
                <a:solidFill>
                  <a:srgbClr val="FF0000"/>
                </a:solidFill>
                <a:latin typeface="Arial" panose="020B0604020202020204" pitchFamily="34" charset="0"/>
                <a:cs typeface="Arial" panose="020B0604020202020204" pitchFamily="34" charset="0"/>
              </a:rPr>
              <a:t> by</a:t>
            </a:r>
            <a:r>
              <a:rPr lang="en-US" sz="1400" dirty="0">
                <a:solidFill>
                  <a:srgbClr val="FF0000"/>
                </a:solidFill>
              </a:rPr>
              <a:t> creating and describing how a 4P’s analysis tool could be used to consider the market and product preparation for marketing.</a:t>
            </a:r>
            <a:endParaRPr lang="en-GB" sz="1400" dirty="0"/>
          </a:p>
          <a:p>
            <a:pPr>
              <a:spcAft>
                <a:spcPts val="300"/>
              </a:spcAft>
              <a:buClr>
                <a:schemeClr val="accent6">
                  <a:lumMod val="50000"/>
                </a:schemeClr>
              </a:buClr>
            </a:pPr>
            <a:r>
              <a:rPr lang="en-US" sz="1400" b="1" dirty="0" smtClean="0">
                <a:solidFill>
                  <a:srgbClr val="FF0000"/>
                </a:solidFill>
                <a:latin typeface="Arial" panose="020B0604020202020204" pitchFamily="34" charset="0"/>
                <a:cs typeface="Arial" panose="020B0604020202020204" pitchFamily="34" charset="0"/>
              </a:rPr>
              <a:t>M4.1 </a:t>
            </a:r>
            <a:r>
              <a:rPr lang="en-US" sz="1400" b="1" dirty="0">
                <a:solidFill>
                  <a:srgbClr val="FF0000"/>
                </a:solidFill>
                <a:latin typeface="Arial" panose="020B0604020202020204" pitchFamily="34" charset="0"/>
                <a:cs typeface="Arial" panose="020B0604020202020204" pitchFamily="34" charset="0"/>
              </a:rPr>
              <a:t>– Task </a:t>
            </a:r>
            <a:r>
              <a:rPr lang="en-US" sz="1400" b="1" dirty="0" smtClean="0">
                <a:solidFill>
                  <a:srgbClr val="FF0000"/>
                </a:solidFill>
                <a:latin typeface="Arial" panose="020B0604020202020204" pitchFamily="34" charset="0"/>
                <a:cs typeface="Arial" panose="020B0604020202020204" pitchFamily="34" charset="0"/>
              </a:rPr>
              <a:t>13 </a:t>
            </a:r>
            <a:r>
              <a:rPr lang="en-US" sz="1400" b="1" dirty="0">
                <a:solidFill>
                  <a:srgbClr val="FF0000"/>
                </a:solidFill>
                <a:latin typeface="Arial" panose="020B0604020202020204" pitchFamily="34" charset="0"/>
                <a:cs typeface="Arial" panose="020B0604020202020204" pitchFamily="34" charset="0"/>
              </a:rPr>
              <a:t>- </a:t>
            </a:r>
            <a:r>
              <a:rPr lang="en-US" sz="1400" dirty="0">
                <a:solidFill>
                  <a:srgbClr val="FF0000"/>
                </a:solidFill>
                <a:latin typeface="Arial" panose="020B0604020202020204" pitchFamily="34" charset="0"/>
                <a:cs typeface="Arial" panose="020B0604020202020204" pitchFamily="34" charset="0"/>
              </a:rPr>
              <a:t>Assess the business tools used in a marketing strategy proposal and explain how effective they were.</a:t>
            </a:r>
          </a:p>
        </p:txBody>
      </p:sp>
      <p:sp>
        <p:nvSpPr>
          <p:cNvPr id="14" name="Title 2"/>
          <p:cNvSpPr>
            <a:spLocks noGrp="1"/>
          </p:cNvSpPr>
          <p:nvPr>
            <p:ph type="title"/>
          </p:nvPr>
        </p:nvSpPr>
        <p:spPr>
          <a:xfrm>
            <a:off x="70266" y="72008"/>
            <a:ext cx="8859452" cy="548680"/>
          </a:xfrm>
        </p:spPr>
        <p:txBody>
          <a:bodyPr>
            <a:noAutofit/>
          </a:bodyPr>
          <a:lstStyle/>
          <a:p>
            <a:r>
              <a:rPr lang="en-US" sz="3200" dirty="0" smtClean="0"/>
              <a:t>LO5 – Assessment Tasks</a:t>
            </a:r>
            <a:endParaRPr lang="en-US" sz="3200" dirty="0"/>
          </a:p>
        </p:txBody>
      </p:sp>
    </p:spTree>
    <p:extLst>
      <p:ext uri="{BB962C8B-B14F-4D97-AF65-F5344CB8AC3E}">
        <p14:creationId xmlns:p14="http://schemas.microsoft.com/office/powerpoint/2010/main" val="976435744"/>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Foundation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Foundation Diploma (</a:t>
            </a:r>
            <a:r>
              <a:rPr lang="en-US" sz="2800" b="1" dirty="0">
                <a:solidFill>
                  <a:srgbClr val="000000"/>
                </a:solidFill>
                <a:latin typeface="Arial" panose="020B0604020202020204" pitchFamily="34" charset="0"/>
              </a:rPr>
              <a:t>540 GLH</a:t>
            </a:r>
            <a:r>
              <a:rPr lang="en-US" sz="2800" dirty="0">
                <a:solidFill>
                  <a:srgbClr val="000000"/>
                </a:solidFill>
                <a:latin typeface="Arial" panose="020B0604020202020204" pitchFamily="34" charset="0"/>
              </a:rPr>
              <a:t>)</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723139194"/>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a:effectLst/>
                          <a:latin typeface="Arial" panose="020B0604020202020204" pitchFamily="34" charset="0"/>
                          <a:cs typeface="Arial" panose="020B0604020202020204" pitchFamily="34" charset="0"/>
                        </a:rPr>
                        <a:t>156 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a:effectLst/>
                          <a:latin typeface="Arial" panose="020B0604020202020204" pitchFamily="34" charset="0"/>
                          <a:cs typeface="Arial" panose="020B0604020202020204" pitchFamily="34" charset="0"/>
                        </a:rPr>
                        <a:t>153 – 155</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150 – 152</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144 – 149</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138 – 143</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132 – 137</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126 – 131</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a:effectLst/>
                          <a:latin typeface="Arial" panose="020B0604020202020204" pitchFamily="34" charset="0"/>
                          <a:cs typeface="Arial" panose="020B0604020202020204" pitchFamily="34" charset="0"/>
                        </a:rPr>
                        <a:t>Below 126</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2801837664"/>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5496" y="0"/>
            <a:ext cx="8784976" cy="620688"/>
          </a:xfrm>
        </p:spPr>
        <p:txBody>
          <a:bodyPr>
            <a:noAutofit/>
          </a:bodyPr>
          <a:lstStyle/>
          <a:p>
            <a:pPr>
              <a:buClr>
                <a:srgbClr val="00B050"/>
              </a:buClr>
              <a:buSzPct val="80000"/>
            </a:pPr>
            <a:r>
              <a:rPr lang="en-US" sz="2800" dirty="0">
                <a:solidFill>
                  <a:srgbClr val="000000"/>
                </a:solidFill>
                <a:latin typeface="Arial" panose="020B0604020202020204" pitchFamily="34" charset="0"/>
              </a:rPr>
              <a:t>Qualification </a:t>
            </a:r>
            <a:r>
              <a:rPr lang="en-US" sz="2800" dirty="0" smtClean="0">
                <a:solidFill>
                  <a:srgbClr val="000000"/>
                </a:solidFill>
                <a:latin typeface="Arial" panose="020B0604020202020204" pitchFamily="34" charset="0"/>
              </a:rPr>
              <a:t>Grade Table – Technical Diploma</a:t>
            </a:r>
            <a:endParaRPr lang="en-US" sz="2800" dirty="0">
              <a:solidFill>
                <a:srgbClr val="000000"/>
              </a:solidFill>
              <a:latin typeface="Arial" panose="020B0604020202020204" pitchFamily="34" charset="0"/>
            </a:endParaRPr>
          </a:p>
        </p:txBody>
      </p:sp>
      <p:sp>
        <p:nvSpPr>
          <p:cNvPr id="5" name="Rectangle 4"/>
          <p:cNvSpPr/>
          <p:nvPr/>
        </p:nvSpPr>
        <p:spPr>
          <a:xfrm>
            <a:off x="3359860" y="-337066"/>
            <a:ext cx="312906" cy="369332"/>
          </a:xfrm>
          <a:prstGeom prst="rect">
            <a:avLst/>
          </a:prstGeom>
        </p:spPr>
        <p:txBody>
          <a:bodyPr wrap="none">
            <a:spAutoFit/>
          </a:bodyPr>
          <a:lstStyle/>
          <a:p>
            <a:r>
              <a:rPr lang="en-GB" b="1" dirty="0"/>
              <a:t>e</a:t>
            </a:r>
            <a:endParaRPr lang="en-GB" dirty="0"/>
          </a:p>
        </p:txBody>
      </p:sp>
      <p:sp>
        <p:nvSpPr>
          <p:cNvPr id="2" name="Rectangle 1"/>
          <p:cNvSpPr/>
          <p:nvPr/>
        </p:nvSpPr>
        <p:spPr>
          <a:xfrm>
            <a:off x="251520" y="1052736"/>
            <a:ext cx="8568952" cy="1815882"/>
          </a:xfrm>
          <a:prstGeom prst="rect">
            <a:avLst/>
          </a:prstGeom>
        </p:spPr>
        <p:txBody>
          <a:bodyPr wrap="square">
            <a:spAutoFit/>
          </a:bodyPr>
          <a:lstStyle/>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Qualification grade table OCR Level 3 Cambridge Technical Diploma </a:t>
            </a:r>
            <a:r>
              <a:rPr lang="en-US" sz="2800" b="1" dirty="0">
                <a:solidFill>
                  <a:srgbClr val="000000"/>
                </a:solidFill>
                <a:latin typeface="Arial" panose="020B0604020202020204" pitchFamily="34" charset="0"/>
              </a:rPr>
              <a:t>(720 GLH)</a:t>
            </a:r>
          </a:p>
          <a:p>
            <a:pPr marL="365125" indent="-365125">
              <a:buClr>
                <a:srgbClr val="00B050"/>
              </a:buClr>
              <a:buSzPct val="80000"/>
              <a:buFont typeface="Wingdings 3" panose="05040102010807070707" pitchFamily="18" charset="2"/>
              <a:buChar char=""/>
            </a:pPr>
            <a:r>
              <a:rPr lang="en-US" sz="2800" dirty="0">
                <a:solidFill>
                  <a:srgbClr val="000000"/>
                </a:solidFill>
                <a:latin typeface="Arial" panose="020B0604020202020204" pitchFamily="34" charset="0"/>
              </a:rPr>
              <a:t>The table below shows the points ranges and the grades that those ranges achieve.</a:t>
            </a:r>
            <a:endParaRPr lang="en-US" sz="2800" dirty="0" smtClean="0">
              <a:solidFill>
                <a:srgbClr val="000000"/>
              </a:solidFill>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620743677"/>
              </p:ext>
            </p:extLst>
          </p:nvPr>
        </p:nvGraphicFramePr>
        <p:xfrm>
          <a:off x="395536" y="2970979"/>
          <a:ext cx="8280920" cy="3554365"/>
        </p:xfrm>
        <a:graphic>
          <a:graphicData uri="http://schemas.openxmlformats.org/drawingml/2006/table">
            <a:tbl>
              <a:tblPr>
                <a:tableStyleId>{10A1B5D5-9B99-4C35-A422-299274C87663}</a:tableStyleId>
              </a:tblPr>
              <a:tblGrid>
                <a:gridCol w="2473968"/>
                <a:gridCol w="4157640"/>
                <a:gridCol w="1649312"/>
              </a:tblGrid>
              <a:tr h="256179">
                <a:tc>
                  <a:txBody>
                    <a:bodyPr/>
                    <a:lstStyle/>
                    <a:p>
                      <a:pPr algn="l" fontAlgn="b"/>
                      <a:r>
                        <a:rPr lang="en-GB" sz="2400" b="1" u="none" strike="noStrike" dirty="0">
                          <a:effectLst/>
                          <a:latin typeface="Arial" panose="020B0604020202020204" pitchFamily="34" charset="0"/>
                          <a:cs typeface="Arial" panose="020B0604020202020204" pitchFamily="34" charset="0"/>
                        </a:rPr>
                        <a:t>Points range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b="1" u="none" strike="noStrike" dirty="0">
                          <a:effectLst/>
                          <a:latin typeface="Arial" panose="020B0604020202020204" pitchFamily="34" charset="0"/>
                          <a:cs typeface="Arial" panose="020B0604020202020204" pitchFamily="34" charset="0"/>
                        </a:rPr>
                        <a:t>Grade</a:t>
                      </a:r>
                      <a:endParaRPr lang="en-GB" sz="2400" b="1"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208 </a:t>
                      </a:r>
                      <a:r>
                        <a:rPr lang="en-GB" sz="2400" u="none" strike="noStrike" dirty="0">
                          <a:effectLst/>
                          <a:latin typeface="Arial" panose="020B0604020202020204" pitchFamily="34" charset="0"/>
                          <a:cs typeface="Arial" panose="020B0604020202020204" pitchFamily="34" charset="0"/>
                        </a:rPr>
                        <a:t>and above</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463685">
                <a:tc>
                  <a:txBody>
                    <a:bodyPr/>
                    <a:lstStyle/>
                    <a:p>
                      <a:pPr algn="l" fontAlgn="b"/>
                      <a:r>
                        <a:rPr lang="en-GB" sz="2400" u="none" strike="noStrike" dirty="0" smtClean="0">
                          <a:effectLst/>
                          <a:latin typeface="Arial" panose="020B0604020202020204" pitchFamily="34" charset="0"/>
                          <a:cs typeface="Arial" panose="020B0604020202020204" pitchFamily="34" charset="0"/>
                        </a:rPr>
                        <a:t>204 - 207</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200 – 203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a:t>
                      </a:r>
                      <a:r>
                        <a:rPr lang="en-GB" sz="2400" u="none" strike="noStrike" dirty="0" err="1">
                          <a:effectLst/>
                          <a:latin typeface="Arial" panose="020B0604020202020204" pitchFamily="34" charset="0"/>
                          <a:cs typeface="Arial" panose="020B0604020202020204" pitchFamily="34" charset="0"/>
                        </a:rPr>
                        <a:t>Distinction</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DD</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192 – 199</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Distinction 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DM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184 – 191</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a:t>
                      </a:r>
                      <a:r>
                        <a:rPr lang="en-GB" sz="2400" u="none" strike="noStrike" dirty="0" err="1">
                          <a:effectLst/>
                          <a:latin typeface="Arial" panose="020B0604020202020204" pitchFamily="34" charset="0"/>
                          <a:cs typeface="Arial" panose="020B0604020202020204" pitchFamily="34" charset="0"/>
                        </a:rPr>
                        <a:t>Merit</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MM</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176 – 183</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Merit 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MP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smtClean="0">
                          <a:effectLst/>
                          <a:latin typeface="Arial" panose="020B0604020202020204" pitchFamily="34" charset="0"/>
                          <a:cs typeface="Arial" panose="020B0604020202020204" pitchFamily="34" charset="0"/>
                        </a:rPr>
                        <a:t>168 - 175</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Pass </a:t>
                      </a:r>
                      <a:r>
                        <a:rPr lang="en-GB" sz="2400" u="none" strike="noStrike" dirty="0" err="1">
                          <a:effectLst/>
                          <a:latin typeface="Arial" panose="020B0604020202020204" pitchFamily="34" charset="0"/>
                          <a:cs typeface="Arial" panose="020B0604020202020204" pitchFamily="34" charset="0"/>
                        </a:rPr>
                        <a:t>Pass</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a:effectLst/>
                          <a:latin typeface="Arial" panose="020B0604020202020204" pitchFamily="34" charset="0"/>
                          <a:cs typeface="Arial" panose="020B0604020202020204" pitchFamily="34" charset="0"/>
                        </a:rPr>
                        <a:t>PP</a:t>
                      </a:r>
                      <a:endParaRPr lang="en-GB" sz="2400" b="0"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b"/>
                </a:tc>
              </a:tr>
              <a:tr h="256179">
                <a:tc>
                  <a:txBody>
                    <a:bodyPr/>
                    <a:lstStyle/>
                    <a:p>
                      <a:pPr algn="l" fontAlgn="b"/>
                      <a:r>
                        <a:rPr lang="en-GB" sz="2400" u="none" strike="noStrike" dirty="0">
                          <a:effectLst/>
                          <a:latin typeface="Arial" panose="020B0604020202020204" pitchFamily="34" charset="0"/>
                          <a:cs typeface="Arial" panose="020B0604020202020204" pitchFamily="34" charset="0"/>
                        </a:rPr>
                        <a:t>Below </a:t>
                      </a:r>
                      <a:r>
                        <a:rPr lang="en-GB" sz="2400" u="none" strike="noStrike" dirty="0" smtClean="0">
                          <a:effectLst/>
                          <a:latin typeface="Arial" panose="020B0604020202020204" pitchFamily="34" charset="0"/>
                          <a:cs typeface="Arial" panose="020B0604020202020204" pitchFamily="34" charset="0"/>
                        </a:rPr>
                        <a:t>168</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Unclassified</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c>
                  <a:txBody>
                    <a:bodyPr/>
                    <a:lstStyle/>
                    <a:p>
                      <a:pPr algn="l" fontAlgn="b"/>
                      <a:r>
                        <a:rPr lang="en-GB" sz="2400" u="none" strike="noStrike" dirty="0">
                          <a:effectLst/>
                          <a:latin typeface="Arial" panose="020B0604020202020204" pitchFamily="34" charset="0"/>
                          <a:cs typeface="Arial" panose="020B0604020202020204" pitchFamily="34" charset="0"/>
                        </a:rPr>
                        <a:t>U</a:t>
                      </a:r>
                      <a:endParaRPr lang="en-GB" sz="24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b"/>
                </a:tc>
              </a:tr>
            </a:tbl>
          </a:graphicData>
        </a:graphic>
      </p:graphicFrame>
    </p:spTree>
    <p:extLst>
      <p:ext uri="{BB962C8B-B14F-4D97-AF65-F5344CB8AC3E}">
        <p14:creationId xmlns:p14="http://schemas.microsoft.com/office/powerpoint/2010/main" val="3182246552"/>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2"/>
          <p:cNvSpPr>
            <a:spLocks noGrp="1"/>
          </p:cNvSpPr>
          <p:nvPr>
            <p:ph type="title"/>
          </p:nvPr>
        </p:nvSpPr>
        <p:spPr>
          <a:xfrm>
            <a:off x="70266" y="72008"/>
            <a:ext cx="8859452" cy="548680"/>
          </a:xfrm>
        </p:spPr>
        <p:txBody>
          <a:bodyPr>
            <a:noAutofit/>
          </a:bodyPr>
          <a:lstStyle/>
          <a:p>
            <a:r>
              <a:rPr lang="en-US" sz="3600" dirty="0" smtClean="0"/>
              <a:t>Unit 01 – Learning Outcome (LO) Weightings</a:t>
            </a:r>
            <a:endParaRPr lang="en-US" sz="3600" dirty="0"/>
          </a:p>
        </p:txBody>
      </p:sp>
      <p:sp>
        <p:nvSpPr>
          <p:cNvPr id="4" name="Rectangle 3"/>
          <p:cNvSpPr/>
          <p:nvPr/>
        </p:nvSpPr>
        <p:spPr>
          <a:xfrm>
            <a:off x="251520" y="1124744"/>
            <a:ext cx="8568952" cy="5524589"/>
          </a:xfrm>
          <a:prstGeom prst="rect">
            <a:avLst/>
          </a:prstGeom>
        </p:spPr>
        <p:txBody>
          <a:bodyPr wrap="square">
            <a:spAutoFit/>
          </a:bodyPr>
          <a:lstStyle/>
          <a:p>
            <a:pPr>
              <a:spcAft>
                <a:spcPts val="600"/>
              </a:spcAft>
            </a:pPr>
            <a:r>
              <a:rPr lang="en-GB" sz="1900" b="1" dirty="0" smtClean="0">
                <a:solidFill>
                  <a:srgbClr val="FF0000"/>
                </a:solidFill>
                <a:latin typeface="Arial" panose="020B0604020202020204" pitchFamily="34" charset="0"/>
              </a:rPr>
              <a:t>Assessment Guidance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All </a:t>
            </a:r>
            <a:r>
              <a:rPr lang="en-US" sz="1900" dirty="0">
                <a:solidFill>
                  <a:srgbClr val="000000"/>
                </a:solidFill>
                <a:latin typeface="Arial" panose="020B0604020202020204" pitchFamily="34" charset="0"/>
              </a:rPr>
              <a:t>Learning Outcomes are assessed through an externally set written examination paper, worth a maximum of 60 marks and 1 hour 30 minutes in duration.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The assessment comprises short answer questions and questions requiring more extended responses, some will be based on in tray exercises testing skills and underpinning knowledge.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is important for learners to have the opportunity to learn and apply the knowledge and skills in order to successfully achieve the unit. </a:t>
            </a:r>
          </a:p>
          <a:p>
            <a:pPr>
              <a:spcAft>
                <a:spcPts val="600"/>
              </a:spcAft>
            </a:pPr>
            <a:r>
              <a:rPr lang="en-GB" sz="1900" b="1" dirty="0" smtClean="0">
                <a:solidFill>
                  <a:srgbClr val="FF0000"/>
                </a:solidFill>
                <a:latin typeface="Arial" panose="020B0604020202020204" pitchFamily="34" charset="0"/>
              </a:rPr>
              <a:t>Synoptic Learning And Assessment </a:t>
            </a:r>
            <a:endParaRPr lang="en-GB" sz="1900" dirty="0" smtClean="0">
              <a:solidFill>
                <a:srgbClr val="FF0000"/>
              </a:solidFill>
              <a:latin typeface="Arial" panose="020B0604020202020204" pitchFamily="34" charset="0"/>
            </a:endParaRPr>
          </a:p>
          <a:p>
            <a:pPr marL="285750" indent="-285750">
              <a:spcAft>
                <a:spcPts val="600"/>
              </a:spcAft>
              <a:buClr>
                <a:srgbClr val="00B050"/>
              </a:buClr>
              <a:buFont typeface="Wingdings 3" panose="05040102010807070707" pitchFamily="18" charset="2"/>
              <a:buChar char=""/>
            </a:pPr>
            <a:r>
              <a:rPr lang="en-US" sz="1900" dirty="0" smtClean="0">
                <a:solidFill>
                  <a:srgbClr val="000000"/>
                </a:solidFill>
                <a:latin typeface="Arial" panose="020B0604020202020204" pitchFamily="34" charset="0"/>
              </a:rPr>
              <a:t>Ten </a:t>
            </a:r>
            <a:r>
              <a:rPr lang="en-US" sz="1900" dirty="0">
                <a:solidFill>
                  <a:srgbClr val="000000"/>
                </a:solidFill>
                <a:latin typeface="Arial" panose="020B0604020202020204" pitchFamily="34" charset="0"/>
              </a:rPr>
              <a:t>per cent of the marks in the examination for this unit will be allocated to synoptic application of knowledge. There’ll be questions that draw on knowledge and understanding from Unit 1 The business environment that then has to be applied in the context of this unit. </a:t>
            </a:r>
          </a:p>
          <a:p>
            <a:pPr marL="285750" indent="-285750">
              <a:spcAft>
                <a:spcPts val="600"/>
              </a:spcAft>
              <a:buClr>
                <a:srgbClr val="00B050"/>
              </a:buClr>
              <a:buFont typeface="Wingdings 3" panose="05040102010807070707" pitchFamily="18" charset="2"/>
              <a:buChar char=""/>
            </a:pPr>
            <a:r>
              <a:rPr lang="en-US" sz="1900" dirty="0">
                <a:solidFill>
                  <a:srgbClr val="000000"/>
                </a:solidFill>
                <a:latin typeface="Arial" panose="020B0604020202020204" pitchFamily="34" charset="0"/>
              </a:rPr>
              <a:t>It will be possible for learners to make connections between other units over and above the unit containing the key tasks for synoptic assessment, please see section 6 of the centre handbook for more detail. </a:t>
            </a:r>
            <a:endParaRPr lang="en-GB" sz="1900" dirty="0"/>
          </a:p>
        </p:txBody>
      </p:sp>
    </p:spTree>
    <p:extLst>
      <p:ext uri="{BB962C8B-B14F-4D97-AF65-F5344CB8AC3E}">
        <p14:creationId xmlns:p14="http://schemas.microsoft.com/office/powerpoint/2010/main" val="443216553"/>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07504" y="0"/>
            <a:ext cx="7704856" cy="692696"/>
          </a:xfrm>
        </p:spPr>
        <p:txBody>
          <a:bodyPr>
            <a:noAutofit/>
          </a:bodyPr>
          <a:lstStyle/>
          <a:p>
            <a:r>
              <a:rPr lang="en-GB" sz="4000" dirty="0" smtClean="0"/>
              <a:t>Assessment Criteria</a:t>
            </a:r>
            <a:endParaRPr lang="en-GB" sz="3900" b="1" dirty="0" smtClean="0"/>
          </a:p>
        </p:txBody>
      </p:sp>
      <p:graphicFrame>
        <p:nvGraphicFramePr>
          <p:cNvPr id="5" name="Table 4"/>
          <p:cNvGraphicFramePr>
            <a:graphicFrameLocks noGrp="1"/>
          </p:cNvGraphicFramePr>
          <p:nvPr>
            <p:extLst>
              <p:ext uri="{D42A27DB-BD31-4B8C-83A1-F6EECF244321}">
                <p14:modId xmlns:p14="http://schemas.microsoft.com/office/powerpoint/2010/main" val="59993451"/>
              </p:ext>
            </p:extLst>
          </p:nvPr>
        </p:nvGraphicFramePr>
        <p:xfrm>
          <a:off x="251520" y="976121"/>
          <a:ext cx="8580620" cy="5684520"/>
        </p:xfrm>
        <a:graphic>
          <a:graphicData uri="http://schemas.openxmlformats.org/drawingml/2006/table">
            <a:tbl>
              <a:tblPr firstRow="1" bandRow="1">
                <a:tableStyleId>{5C22544A-7EE6-4342-B048-85BDC9FD1C3A}</a:tableStyleId>
              </a:tblPr>
              <a:tblGrid>
                <a:gridCol w="1728192"/>
                <a:gridCol w="2664296"/>
                <a:gridCol w="2088232"/>
                <a:gridCol w="2099900"/>
              </a:tblGrid>
              <a:tr h="202312">
                <a:tc>
                  <a:txBody>
                    <a:bodyPr/>
                    <a:lstStyle/>
                    <a:p>
                      <a:pPr algn="ctr"/>
                      <a:r>
                        <a:rPr lang="en-US" sz="1100" dirty="0" smtClean="0">
                          <a:latin typeface="Arial" panose="020B0604020202020204" pitchFamily="34" charset="0"/>
                          <a:cs typeface="Arial" panose="020B0604020202020204" pitchFamily="34" charset="0"/>
                        </a:rPr>
                        <a:t>LO</a:t>
                      </a:r>
                      <a:endParaRPr lang="en-GB" sz="1100" dirty="0">
                        <a:latin typeface="Arial" panose="020B0604020202020204" pitchFamily="34" charset="0"/>
                        <a:cs typeface="Arial" panose="020B0604020202020204" pitchFamily="34" charset="0"/>
                      </a:endParaRPr>
                    </a:p>
                  </a:txBody>
                  <a:tcPr/>
                </a:tc>
                <a:tc>
                  <a:txBody>
                    <a:bodyPr/>
                    <a:lstStyle/>
                    <a:p>
                      <a:pPr algn="ctr"/>
                      <a:r>
                        <a:rPr lang="en-US" sz="1100" dirty="0" smtClean="0">
                          <a:latin typeface="Arial" panose="020B0604020202020204" pitchFamily="34" charset="0"/>
                          <a:cs typeface="Arial" panose="020B0604020202020204" pitchFamily="34" charset="0"/>
                        </a:rPr>
                        <a:t>Pass</a:t>
                      </a:r>
                      <a:endParaRPr lang="en-GB" sz="1100" dirty="0">
                        <a:latin typeface="Arial" panose="020B0604020202020204" pitchFamily="34" charset="0"/>
                        <a:cs typeface="Arial" panose="020B0604020202020204" pitchFamily="34" charset="0"/>
                      </a:endParaRPr>
                    </a:p>
                  </a:txBody>
                  <a:tcPr/>
                </a:tc>
                <a:tc>
                  <a:txBody>
                    <a:bodyPr/>
                    <a:lstStyle/>
                    <a:p>
                      <a:pPr algn="ctr"/>
                      <a:r>
                        <a:rPr lang="en-US" sz="1100" dirty="0" smtClean="0">
                          <a:latin typeface="Arial" panose="020B0604020202020204" pitchFamily="34" charset="0"/>
                          <a:cs typeface="Arial" panose="020B0604020202020204" pitchFamily="34" charset="0"/>
                        </a:rPr>
                        <a:t>Merit</a:t>
                      </a:r>
                      <a:endParaRPr lang="en-GB" sz="1100" dirty="0">
                        <a:latin typeface="Arial" panose="020B0604020202020204" pitchFamily="34" charset="0"/>
                        <a:cs typeface="Arial" panose="020B0604020202020204" pitchFamily="34" charset="0"/>
                      </a:endParaRPr>
                    </a:p>
                  </a:txBody>
                  <a:tcPr/>
                </a:tc>
                <a:tc>
                  <a:txBody>
                    <a:bodyPr/>
                    <a:lstStyle/>
                    <a:p>
                      <a:pPr algn="ctr"/>
                      <a:r>
                        <a:rPr lang="en-US" sz="1100" dirty="0" smtClean="0">
                          <a:latin typeface="Arial" panose="020B0604020202020204" pitchFamily="34" charset="0"/>
                          <a:cs typeface="Arial" panose="020B0604020202020204" pitchFamily="34" charset="0"/>
                        </a:rPr>
                        <a:t>Distinction</a:t>
                      </a:r>
                      <a:endParaRPr lang="en-GB" sz="1100" dirty="0">
                        <a:latin typeface="Arial" panose="020B0604020202020204" pitchFamily="34" charset="0"/>
                        <a:cs typeface="Arial" panose="020B0604020202020204" pitchFamily="34" charset="0"/>
                      </a:endParaRPr>
                    </a:p>
                  </a:txBody>
                  <a:tcPr/>
                </a:tc>
              </a:tr>
              <a:tr h="133573">
                <a:tc rowSpan="4">
                  <a:txBody>
                    <a:bodyPr/>
                    <a:lstStyle/>
                    <a:p>
                      <a:r>
                        <a:rPr kumimoji="0" lang="en-US" sz="1100" b="1" i="0" u="none" strike="noStrike" kern="1200" baseline="0" dirty="0" smtClean="0">
                          <a:solidFill>
                            <a:schemeClr val="dk1"/>
                          </a:solidFill>
                          <a:latin typeface="Arial" panose="020B0604020202020204" pitchFamily="34" charset="0"/>
                          <a:ea typeface="+mn-ea"/>
                          <a:cs typeface="Arial" panose="020B0604020202020204" pitchFamily="34" charset="0"/>
                        </a:rPr>
                        <a:t>LO1 - Understand the purpose of marketing strategies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P1 - Identify SMART marketing objectives for a specific business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r h="133574">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P2 - Identify a market segment for a specific business when planning a marketing strategy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M1 - Explain the importance to a specific business of market segmentation in planning a marketing strategy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D1 - Compare two businesses with contrasting marketing strategies and evaluate the impact of the strategy on each business</a:t>
                      </a:r>
                    </a:p>
                  </a:txBody>
                  <a:tcPr/>
                </a:tc>
              </a:tr>
              <a:tr h="133574">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P3 - Describe marketing strategies a specific business may consider</a:t>
                      </a:r>
                    </a:p>
                  </a:txBody>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M2 - Analyse the marketing approach taken and the marketing strategy created by a specific business to market a product</a:t>
                      </a:r>
                    </a:p>
                  </a:txBody>
                  <a:tcPr/>
                </a:tc>
                <a:tc>
                  <a:txBody>
                    <a:bodyPr/>
                    <a:lstStyle/>
                    <a:p>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r h="133573">
                <a:tc vMerge="1">
                  <a:txBody>
                    <a:bodyPr/>
                    <a:lstStyle/>
                    <a:p>
                      <a:endParaRPr lang="en-GB"/>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P4 - Explain the approaches to marketing a specific business could take</a:t>
                      </a:r>
                    </a:p>
                  </a:txBody>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r h="65263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baseline="0" dirty="0" smtClean="0">
                          <a:solidFill>
                            <a:schemeClr val="dk1"/>
                          </a:solidFill>
                          <a:latin typeface="Arial" panose="020B0604020202020204" pitchFamily="34" charset="0"/>
                          <a:ea typeface="+mn-ea"/>
                          <a:cs typeface="Arial" panose="020B0604020202020204" pitchFamily="34" charset="0"/>
                        </a:rPr>
                        <a:t>LO2 - Understand factors influencing marketing strategies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P5 - Explain the factors influencing the marketing strategy of a specific business.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M3 - Describe the impact of unforeseen changes and unexpected events on the marketing strategy of a specific business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D2 - Evaluate how a specific business has reacted to changes in the factors influencing its marketing strategy</a:t>
                      </a:r>
                    </a:p>
                  </a:txBody>
                  <a:tcPr/>
                </a:tc>
              </a:tr>
              <a:tr h="3728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baseline="0" dirty="0" smtClean="0">
                          <a:solidFill>
                            <a:schemeClr val="dk1"/>
                          </a:solidFill>
                          <a:latin typeface="Arial" panose="020B0604020202020204" pitchFamily="34" charset="0"/>
                          <a:ea typeface="+mn-ea"/>
                          <a:cs typeface="Arial" panose="020B0604020202020204" pitchFamily="34" charset="0"/>
                        </a:rPr>
                        <a:t>LO</a:t>
                      </a:r>
                      <a:r>
                        <a:rPr kumimoji="0" lang="en-GB" sz="1100" b="1" i="0" u="none" strike="noStrike" kern="1200" baseline="0" dirty="0" smtClean="0">
                          <a:solidFill>
                            <a:schemeClr val="dk1"/>
                          </a:solidFill>
                          <a:latin typeface="Arial" panose="020B0604020202020204" pitchFamily="34" charset="0"/>
                          <a:ea typeface="+mn-ea"/>
                          <a:cs typeface="Arial" panose="020B0604020202020204" pitchFamily="34" charset="0"/>
                        </a:rPr>
                        <a:t>3 - Understand digital marketing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P6 - Explain why a specific business may consider developing a digital marketing strategy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r h="3335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baseline="0" dirty="0" smtClean="0">
                          <a:solidFill>
                            <a:schemeClr val="dk1"/>
                          </a:solidFill>
                          <a:latin typeface="Arial" panose="020B0604020202020204" pitchFamily="34" charset="0"/>
                          <a:ea typeface="+mn-ea"/>
                          <a:cs typeface="Arial" panose="020B0604020202020204" pitchFamily="34" charset="0"/>
                        </a:rPr>
                        <a:t>LO4 - Know what benefits branding can generate for businesses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P7 - For a specific business, describe what they have done to create brand recognition and unique selling points, and to represent their beliefs and values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endParaRPr>
                    </a:p>
                  </a:txBody>
                  <a:tcPr/>
                </a:tc>
              </a:tr>
              <a:tr h="41614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baseline="0" dirty="0" smtClean="0">
                          <a:solidFill>
                            <a:schemeClr val="dk1"/>
                          </a:solidFill>
                          <a:latin typeface="Arial" panose="020B0604020202020204" pitchFamily="34" charset="0"/>
                          <a:ea typeface="+mn-ea"/>
                          <a:cs typeface="Arial" panose="020B0604020202020204" pitchFamily="34" charset="0"/>
                        </a:rPr>
                        <a:t>LO5 - Be able to use business tools to propose marketing strategies</a:t>
                      </a:r>
                    </a:p>
                  </a:txBody>
                  <a:tcP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P8 - Propose a marketing strategy for a specific business using business tools</a:t>
                      </a:r>
                    </a:p>
                  </a:txBody>
                  <a:tcPr>
                    <a:solidFill>
                      <a:srgbClr val="FFC0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baseline="0" dirty="0" smtClean="0">
                          <a:solidFill>
                            <a:schemeClr val="dk1"/>
                          </a:solidFill>
                          <a:latin typeface="Arial" panose="020B0604020202020204" pitchFamily="34" charset="0"/>
                          <a:ea typeface="+mn-ea"/>
                          <a:cs typeface="Arial" panose="020B0604020202020204" pitchFamily="34" charset="0"/>
                        </a:rPr>
                        <a:t>M4: Assess the business tools used in a marketing strategy proposal and explain how effective they were</a:t>
                      </a:r>
                    </a:p>
                  </a:txBody>
                  <a:tcPr>
                    <a:solidFill>
                      <a:srgbClr val="FFC000"/>
                    </a:solidFill>
                  </a:tcPr>
                </a:tc>
                <a:tc>
                  <a:txBody>
                    <a:bodyPr/>
                    <a:lstStyle/>
                    <a:p>
                      <a:endParaRPr kumimoji="0" lang="en-GB" sz="1100" b="0" i="0" u="none" strike="noStrike" kern="1200" baseline="0" dirty="0">
                        <a:solidFill>
                          <a:schemeClr val="dk1"/>
                        </a:solidFill>
                        <a:latin typeface="Arial" panose="020B0604020202020204" pitchFamily="34" charset="0"/>
                        <a:ea typeface="+mn-ea"/>
                        <a:cs typeface="Arial" panose="020B0604020202020204" pitchFamily="34" charset="0"/>
                      </a:endParaRPr>
                    </a:p>
                  </a:txBody>
                  <a:tcPr>
                    <a:solidFill>
                      <a:srgbClr val="FFC000"/>
                    </a:solidFill>
                  </a:tcPr>
                </a:tc>
              </a:tr>
            </a:tbl>
          </a:graphicData>
        </a:graphic>
      </p:graphicFrame>
    </p:spTree>
    <p:extLst>
      <p:ext uri="{BB962C8B-B14F-4D97-AF65-F5344CB8AC3E}">
        <p14:creationId xmlns:p14="http://schemas.microsoft.com/office/powerpoint/2010/main" val="107469142"/>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p:cNvGraphicFramePr>
            <a:graphicFrameLocks noGrp="1"/>
          </p:cNvGraphicFramePr>
          <p:nvPr>
            <p:extLst/>
          </p:nvPr>
        </p:nvGraphicFramePr>
        <p:xfrm>
          <a:off x="7164288" y="1052736"/>
          <a:ext cx="1656184" cy="5616624"/>
        </p:xfrm>
        <a:graphic>
          <a:graphicData uri="http://schemas.openxmlformats.org/drawingml/2006/table">
            <a:tbl>
              <a:tblPr firstRow="1" firstCol="1" lastRow="1" lastCol="1" bandRow="1" bandCol="1">
                <a:tableStyleId>{2D5ABB26-0587-4C30-8999-92F81FD0307C}</a:tableStyleId>
              </a:tblPr>
              <a:tblGrid>
                <a:gridCol w="1656184"/>
              </a:tblGrid>
              <a:tr h="360040">
                <a:tc>
                  <a:txBody>
                    <a:bodyPr/>
                    <a:lstStyle/>
                    <a:p>
                      <a:pPr>
                        <a:spcAft>
                          <a:spcPts val="0"/>
                        </a:spcAft>
                      </a:pPr>
                      <a:endParaRPr lang="en-GB" sz="14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56584">
                <a:tc>
                  <a:txBody>
                    <a:bodyPr/>
                    <a:lstStyle/>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Who look after the money in your house.</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Is there a bank in your town still, is there a need for one.</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Why do governments get involved in business, surely people do the right thing.</a:t>
                      </a:r>
                    </a:p>
                    <a:p>
                      <a:pPr marL="177800" indent="-177800" algn="l">
                        <a:spcAft>
                          <a:spcPts val="600"/>
                        </a:spcAft>
                        <a:buFontTx/>
                        <a:buBlip>
                          <a:blip r:embed="rId3"/>
                        </a:buBlip>
                      </a:pPr>
                      <a:r>
                        <a:rPr lang="en-GB" sz="1400" baseline="0" dirty="0" smtClean="0">
                          <a:solidFill>
                            <a:schemeClr val="tx1"/>
                          </a:solidFill>
                          <a:effectLst/>
                          <a:latin typeface="Arial" pitchFamily="34" charset="0"/>
                          <a:ea typeface="Times New Roman"/>
                          <a:cs typeface="Arial" pitchFamily="34" charset="0"/>
                        </a:rPr>
                        <a:t>Why do banks charge to send out statements when it was their idea.</a:t>
                      </a:r>
                    </a:p>
                    <a:p>
                      <a:pPr marL="177800" indent="-177800" algn="l">
                        <a:spcAft>
                          <a:spcPts val="600"/>
                        </a:spcAft>
                        <a:buFontTx/>
                        <a:buBlip>
                          <a:blip r:embed="rId3"/>
                        </a:buBlip>
                      </a:pPr>
                      <a:r>
                        <a:rPr lang="en-GB" sz="1400" baseline="0" dirty="0" smtClean="0">
                          <a:solidFill>
                            <a:srgbClr val="FF0000"/>
                          </a:solidFill>
                          <a:effectLst/>
                          <a:latin typeface="Arial" pitchFamily="34" charset="0"/>
                          <a:ea typeface="Times New Roman"/>
                          <a:cs typeface="Arial" pitchFamily="34" charset="0"/>
                        </a:rPr>
                        <a:t>How big can accounting companies get if it is just numbers.</a:t>
                      </a:r>
                      <a:endParaRPr lang="en-GB" sz="1400" dirty="0" smtClean="0">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3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267146" y="1079401"/>
            <a:ext cx="1445623" cy="33337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63426" y="1079401"/>
            <a:ext cx="6907923" cy="5555367"/>
          </a:xfrm>
          <a:prstGeom prst="rect">
            <a:avLst/>
          </a:prstGeom>
        </p:spPr>
        <p:txBody>
          <a:bodyPr wrap="square">
            <a:spAutoFit/>
          </a:bodyPr>
          <a:lstStyle/>
          <a:p>
            <a:pPr>
              <a:spcAft>
                <a:spcPts val="600"/>
              </a:spcAft>
              <a:buClr>
                <a:schemeClr val="accent6">
                  <a:lumMod val="50000"/>
                </a:schemeClr>
              </a:buClr>
            </a:pPr>
            <a:r>
              <a:rPr lang="en-US" sz="1250" b="1" dirty="0">
                <a:solidFill>
                  <a:srgbClr val="0070C0"/>
                </a:solidFill>
              </a:rPr>
              <a:t>Scenario - INK</a:t>
            </a:r>
          </a:p>
          <a:p>
            <a:pPr marL="271463" indent="-271463">
              <a:spcAft>
                <a:spcPts val="600"/>
              </a:spcAft>
              <a:buClr>
                <a:schemeClr val="accent6">
                  <a:lumMod val="50000"/>
                </a:schemeClr>
              </a:buClr>
              <a:buFont typeface="Wingdings 3" panose="05040102010807070707" pitchFamily="18" charset="2"/>
              <a:buChar char=""/>
            </a:pPr>
            <a:r>
              <a:rPr lang="en-US" sz="1250" dirty="0">
                <a:solidFill>
                  <a:srgbClr val="0070C0"/>
                </a:solidFill>
              </a:rPr>
              <a:t>James Wilkinson started his business ‘Ink’ in 2010, which specialises in designing and producing funky stationery and office equipment using recycled materials, with a percentage of all sales going to support a school in Ethiopia.</a:t>
            </a:r>
          </a:p>
          <a:p>
            <a:pPr marL="271463" indent="-271463">
              <a:spcAft>
                <a:spcPts val="600"/>
              </a:spcAft>
              <a:buClr>
                <a:schemeClr val="accent6">
                  <a:lumMod val="50000"/>
                </a:schemeClr>
              </a:buClr>
              <a:buFont typeface="Wingdings 3" panose="05040102010807070707" pitchFamily="18" charset="2"/>
              <a:buChar char=""/>
            </a:pPr>
            <a:r>
              <a:rPr lang="en-US" sz="1250" dirty="0">
                <a:solidFill>
                  <a:srgbClr val="0070C0"/>
                </a:solidFill>
              </a:rPr>
              <a:t>He has built up a customer base over the years with his ‘left handed range’ of stationery. The business has had an effective marketing strategy in the past, as they have always produced products that have been ‘trendy’ and therefore a little different from the traditional stationery and office equipment. All products are environmentally friendly which is important to James.</a:t>
            </a:r>
          </a:p>
          <a:p>
            <a:pPr marL="271463" indent="-271463">
              <a:spcAft>
                <a:spcPts val="600"/>
              </a:spcAft>
              <a:buClr>
                <a:schemeClr val="accent6">
                  <a:lumMod val="50000"/>
                </a:schemeClr>
              </a:buClr>
              <a:buFont typeface="Wingdings 3" panose="05040102010807070707" pitchFamily="18" charset="2"/>
              <a:buChar char=""/>
            </a:pPr>
            <a:r>
              <a:rPr lang="en-US" sz="1250" dirty="0">
                <a:solidFill>
                  <a:srgbClr val="0070C0"/>
                </a:solidFill>
              </a:rPr>
              <a:t>In the early days, Inks products were featured in various magazines which gave the business good initial exposure, but that was several years ago now. New customers were given introductory benefits and access to more offers if custom was generated from direct recommendations. These have now diminished along with the new customers.</a:t>
            </a:r>
          </a:p>
          <a:p>
            <a:pPr marL="271463" indent="-271463">
              <a:spcAft>
                <a:spcPts val="600"/>
              </a:spcAft>
              <a:buClr>
                <a:schemeClr val="accent6">
                  <a:lumMod val="50000"/>
                </a:schemeClr>
              </a:buClr>
              <a:buFont typeface="Wingdings 3" panose="05040102010807070707" pitchFamily="18" charset="2"/>
              <a:buChar char=""/>
            </a:pPr>
            <a:r>
              <a:rPr lang="en-US" sz="1250" dirty="0">
                <a:solidFill>
                  <a:srgbClr val="0070C0"/>
                </a:solidFill>
              </a:rPr>
              <a:t>James has recognised that in order to remain competitive, the business needs to be re-</a:t>
            </a:r>
            <a:r>
              <a:rPr lang="en-US" sz="1250" dirty="0" err="1">
                <a:solidFill>
                  <a:srgbClr val="0070C0"/>
                </a:solidFill>
              </a:rPr>
              <a:t>energised</a:t>
            </a:r>
            <a:r>
              <a:rPr lang="en-US" sz="1250" dirty="0">
                <a:solidFill>
                  <a:srgbClr val="0070C0"/>
                </a:solidFill>
              </a:rPr>
              <a:t> and change its approach in order to move forward. He is aware that their marketing lacks some imagination in all areas from their general daily marketing to its website, and social media presence. They also lack the ability to diversify. Ink need to increase its sales and its market share.</a:t>
            </a:r>
          </a:p>
          <a:p>
            <a:pPr marL="271463" indent="-271463">
              <a:spcAft>
                <a:spcPts val="600"/>
              </a:spcAft>
              <a:buClr>
                <a:schemeClr val="accent6">
                  <a:lumMod val="50000"/>
                </a:schemeClr>
              </a:buClr>
              <a:buFont typeface="Wingdings 3" panose="05040102010807070707" pitchFamily="18" charset="2"/>
              <a:buChar char=""/>
            </a:pPr>
            <a:r>
              <a:rPr lang="en-US" sz="1250" dirty="0">
                <a:solidFill>
                  <a:srgbClr val="0070C0"/>
                </a:solidFill>
              </a:rPr>
              <a:t>James approached you directly with the task of recommending a new marketing strategy for Ink as he is aware that you have been studying marketing as part of your Cambridge Technical in Business course.</a:t>
            </a:r>
          </a:p>
          <a:p>
            <a:pPr marL="271463" indent="-271463">
              <a:spcAft>
                <a:spcPts val="600"/>
              </a:spcAft>
              <a:buClr>
                <a:schemeClr val="accent6">
                  <a:lumMod val="50000"/>
                </a:schemeClr>
              </a:buClr>
              <a:buFont typeface="Wingdings 3" panose="05040102010807070707" pitchFamily="18" charset="2"/>
              <a:buChar char=""/>
            </a:pPr>
            <a:r>
              <a:rPr lang="en-US" sz="1250" dirty="0">
                <a:solidFill>
                  <a:srgbClr val="0070C0"/>
                </a:solidFill>
              </a:rPr>
              <a:t>Whilst meeting with him, you were able to determine that he is open to new design and production methods, diversification, targeting new customers and to other ideas that you may recommend. He did emphasise the importance of continuing to use recycled materials in all his work and to using environmentally friendly production methods as well as the continued support to the school in Ethiopia which he set up.</a:t>
            </a:r>
          </a:p>
        </p:txBody>
      </p:sp>
      <p:sp>
        <p:nvSpPr>
          <p:cNvPr id="14" name="Title 2"/>
          <p:cNvSpPr>
            <a:spLocks noGrp="1"/>
          </p:cNvSpPr>
          <p:nvPr>
            <p:ph type="title"/>
          </p:nvPr>
        </p:nvSpPr>
        <p:spPr>
          <a:xfrm>
            <a:off x="70266" y="72008"/>
            <a:ext cx="8859452" cy="548680"/>
          </a:xfrm>
        </p:spPr>
        <p:txBody>
          <a:bodyPr>
            <a:noAutofit/>
          </a:bodyPr>
          <a:lstStyle/>
          <a:p>
            <a:r>
              <a:rPr lang="en-US" sz="3200" dirty="0" smtClean="0"/>
              <a:t>LO5 – INK Scenario </a:t>
            </a:r>
            <a:endParaRPr lang="en-US" sz="3200" dirty="0"/>
          </a:p>
        </p:txBody>
      </p:sp>
    </p:spTree>
    <p:extLst>
      <p:ext uri="{BB962C8B-B14F-4D97-AF65-F5344CB8AC3E}">
        <p14:creationId xmlns:p14="http://schemas.microsoft.com/office/powerpoint/2010/main" val="2086267926"/>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1519" y="1052736"/>
            <a:ext cx="8568953" cy="6214009"/>
          </a:xfrm>
          <a:prstGeom prst="rect">
            <a:avLst/>
          </a:prstGeom>
        </p:spPr>
        <p:txBody>
          <a:bodyPr wrap="square">
            <a:spAutoFit/>
          </a:bodyPr>
          <a:lstStyle/>
          <a:p>
            <a:pPr marL="271463" indent="-271463">
              <a:buClr>
                <a:srgbClr val="00B050"/>
              </a:buClr>
              <a:buFont typeface="Wingdings 3" panose="05040102010807070707" pitchFamily="18" charset="2"/>
              <a:buChar char=""/>
            </a:pPr>
            <a:r>
              <a:rPr lang="en-US" sz="1530" dirty="0" smtClean="0"/>
              <a:t>Businesses use a range of </a:t>
            </a:r>
            <a:r>
              <a:rPr lang="en-US" sz="1530" dirty="0"/>
              <a:t>tools </a:t>
            </a:r>
            <a:r>
              <a:rPr lang="en-US" sz="1530" dirty="0" smtClean="0"/>
              <a:t>in </a:t>
            </a:r>
            <a:r>
              <a:rPr lang="en-US" sz="1530" dirty="0"/>
              <a:t>developing marketing </a:t>
            </a:r>
            <a:r>
              <a:rPr lang="en-US" sz="1530" dirty="0" smtClean="0"/>
              <a:t>strategies, sometimes just one, sometimes all of them depending on the nature of the strategy, how large it is, where and when it needs to happen and the size of the company. Strategies you need to know of include:</a:t>
            </a:r>
          </a:p>
          <a:p>
            <a:pPr marL="271463" indent="-271463">
              <a:buClr>
                <a:srgbClr val="00B050"/>
              </a:buClr>
              <a:buFont typeface="Wingdings 3" panose="05040102010807070707" pitchFamily="18" charset="2"/>
              <a:buChar char=""/>
            </a:pPr>
            <a:r>
              <a:rPr lang="en-US" sz="1530" dirty="0" err="1" smtClean="0"/>
              <a:t>Ansoff’s</a:t>
            </a:r>
            <a:r>
              <a:rPr lang="en-US" sz="1530" dirty="0" smtClean="0"/>
              <a:t> </a:t>
            </a:r>
            <a:r>
              <a:rPr lang="en-US" sz="1530" dirty="0"/>
              <a:t>Matrix, i.e. </a:t>
            </a:r>
            <a:endParaRPr lang="en-US" sz="1530" dirty="0" smtClean="0"/>
          </a:p>
          <a:p>
            <a:pPr marL="817563" lvl="1" indent="-360363">
              <a:buClr>
                <a:srgbClr val="00B050"/>
              </a:buClr>
              <a:buFont typeface="Wingdings 3" panose="05040102010807070707" pitchFamily="18" charset="2"/>
              <a:buChar char=""/>
            </a:pPr>
            <a:r>
              <a:rPr lang="en-US" sz="1530" dirty="0" smtClean="0"/>
              <a:t>product </a:t>
            </a:r>
            <a:r>
              <a:rPr lang="en-US" sz="1530" dirty="0"/>
              <a:t>development </a:t>
            </a:r>
            <a:endParaRPr lang="en-US" sz="1530" dirty="0" smtClean="0"/>
          </a:p>
          <a:p>
            <a:pPr marL="817563" lvl="1" indent="-360363">
              <a:buClr>
                <a:srgbClr val="00B050"/>
              </a:buClr>
              <a:buFont typeface="Wingdings 3" panose="05040102010807070707" pitchFamily="18" charset="2"/>
              <a:buChar char=""/>
            </a:pPr>
            <a:r>
              <a:rPr lang="en-US" sz="1530" dirty="0" smtClean="0"/>
              <a:t>market </a:t>
            </a:r>
            <a:r>
              <a:rPr lang="en-US" sz="1530" dirty="0"/>
              <a:t>penetration </a:t>
            </a:r>
            <a:endParaRPr lang="en-US" sz="1530" dirty="0" smtClean="0"/>
          </a:p>
          <a:p>
            <a:pPr marL="817563" lvl="1" indent="-360363">
              <a:buClr>
                <a:srgbClr val="00B050"/>
              </a:buClr>
              <a:buFont typeface="Wingdings 3" panose="05040102010807070707" pitchFamily="18" charset="2"/>
              <a:buChar char=""/>
            </a:pPr>
            <a:r>
              <a:rPr lang="en-US" sz="1530" dirty="0" smtClean="0"/>
              <a:t>market </a:t>
            </a:r>
            <a:r>
              <a:rPr lang="en-US" sz="1530" dirty="0"/>
              <a:t>development o diversification </a:t>
            </a:r>
            <a:endParaRPr lang="en-US" sz="1530" dirty="0" smtClean="0"/>
          </a:p>
          <a:p>
            <a:pPr marL="271463" indent="-271463">
              <a:buClr>
                <a:srgbClr val="00B050"/>
              </a:buClr>
              <a:buFont typeface="Wingdings 3" panose="05040102010807070707" pitchFamily="18" charset="2"/>
              <a:buChar char=""/>
            </a:pPr>
            <a:r>
              <a:rPr lang="en-US" sz="1530" dirty="0" smtClean="0"/>
              <a:t>Product </a:t>
            </a:r>
            <a:r>
              <a:rPr lang="en-US" sz="1530" dirty="0"/>
              <a:t>portfolio analysis, i.e. the Boston Matrix to consider the market share and growth </a:t>
            </a:r>
            <a:endParaRPr lang="en-US" sz="1530" dirty="0" smtClean="0"/>
          </a:p>
          <a:p>
            <a:pPr marL="271463" indent="-271463">
              <a:buClr>
                <a:srgbClr val="00B050"/>
              </a:buClr>
              <a:buFont typeface="Wingdings 3" panose="05040102010807070707" pitchFamily="18" charset="2"/>
              <a:buChar char=""/>
            </a:pPr>
            <a:r>
              <a:rPr lang="en-US" sz="1530" dirty="0" smtClean="0"/>
              <a:t>Porter’s </a:t>
            </a:r>
            <a:r>
              <a:rPr lang="en-US" sz="1530" dirty="0"/>
              <a:t>Generic Strategies model to consider competitive advantage </a:t>
            </a:r>
            <a:endParaRPr lang="en-US" sz="1530" dirty="0" smtClean="0"/>
          </a:p>
          <a:p>
            <a:pPr marL="271463" indent="-271463">
              <a:buClr>
                <a:srgbClr val="00B050"/>
              </a:buClr>
              <a:buFont typeface="Wingdings 3" panose="05040102010807070707" pitchFamily="18" charset="2"/>
              <a:buChar char=""/>
            </a:pPr>
            <a:r>
              <a:rPr lang="en-US" sz="1530" dirty="0" smtClean="0"/>
              <a:t>SWOT </a:t>
            </a:r>
            <a:r>
              <a:rPr lang="en-US" sz="1530" dirty="0"/>
              <a:t>(Strengths, Weaknesses, Opportunities and Threats) analysis </a:t>
            </a:r>
            <a:endParaRPr lang="en-US" sz="1530" dirty="0" smtClean="0"/>
          </a:p>
          <a:p>
            <a:pPr marL="271463" indent="-271463">
              <a:buClr>
                <a:srgbClr val="00B050"/>
              </a:buClr>
              <a:buFont typeface="Wingdings 3" panose="05040102010807070707" pitchFamily="18" charset="2"/>
              <a:buChar char=""/>
            </a:pPr>
            <a:r>
              <a:rPr lang="en-US" sz="1530" dirty="0" smtClean="0"/>
              <a:t>STEEPLE </a:t>
            </a:r>
            <a:r>
              <a:rPr lang="en-US" sz="1530" dirty="0"/>
              <a:t>analysis (Social, Technological, Economic, </a:t>
            </a:r>
            <a:r>
              <a:rPr lang="en-US" sz="1530" dirty="0" smtClean="0"/>
              <a:t>Environmental</a:t>
            </a:r>
            <a:r>
              <a:rPr lang="en-US" sz="1530" dirty="0"/>
              <a:t>, Political, Legal and Ethical</a:t>
            </a:r>
            <a:r>
              <a:rPr lang="en-US" sz="1530" dirty="0" smtClean="0"/>
              <a:t>)</a:t>
            </a:r>
          </a:p>
          <a:p>
            <a:pPr marL="271463" indent="-271463">
              <a:buClr>
                <a:srgbClr val="00B050"/>
              </a:buClr>
              <a:buFont typeface="Wingdings 3" panose="05040102010807070707" pitchFamily="18" charset="2"/>
              <a:buChar char=""/>
            </a:pPr>
            <a:r>
              <a:rPr lang="en-GB" sz="1530" dirty="0" smtClean="0"/>
              <a:t>Marketing </a:t>
            </a:r>
            <a:r>
              <a:rPr lang="en-GB" sz="1530" dirty="0"/>
              <a:t>mix, i.e. (4Ps) </a:t>
            </a:r>
            <a:endParaRPr lang="en-GB" sz="1530" dirty="0" smtClean="0"/>
          </a:p>
          <a:p>
            <a:pPr marL="817563" lvl="1" indent="-360363">
              <a:buClr>
                <a:srgbClr val="00B050"/>
              </a:buClr>
              <a:buFont typeface="Wingdings 3" panose="05040102010807070707" pitchFamily="18" charset="2"/>
              <a:buChar char=""/>
            </a:pPr>
            <a:r>
              <a:rPr lang="en-GB" sz="1530" dirty="0" smtClean="0"/>
              <a:t>Product</a:t>
            </a:r>
            <a:r>
              <a:rPr lang="en-GB" sz="1530" dirty="0"/>
              <a:t>, i.e. </a:t>
            </a:r>
            <a:endParaRPr lang="en-GB" sz="1530" dirty="0" smtClean="0"/>
          </a:p>
          <a:p>
            <a:pPr marL="1274763" lvl="2" indent="-360363">
              <a:buClr>
                <a:srgbClr val="00B050"/>
              </a:buClr>
              <a:buFont typeface="Wingdings 3" panose="05040102010807070707" pitchFamily="18" charset="2"/>
              <a:buChar char=""/>
            </a:pPr>
            <a:r>
              <a:rPr lang="en-US" sz="1530" dirty="0" smtClean="0"/>
              <a:t>Product mix (e.g. range of products) </a:t>
            </a:r>
          </a:p>
          <a:p>
            <a:pPr marL="1274763" lvl="2" indent="-360363">
              <a:buClr>
                <a:srgbClr val="00B050"/>
              </a:buClr>
              <a:buFont typeface="Wingdings 3" panose="05040102010807070707" pitchFamily="18" charset="2"/>
              <a:buChar char=""/>
            </a:pPr>
            <a:r>
              <a:rPr lang="en-GB" sz="1530" dirty="0" smtClean="0"/>
              <a:t>USP </a:t>
            </a:r>
            <a:r>
              <a:rPr lang="en-GB" sz="1530" dirty="0"/>
              <a:t>(e.g. added value) </a:t>
            </a:r>
          </a:p>
          <a:p>
            <a:pPr marL="742950" lvl="1" indent="-285750">
              <a:buClr>
                <a:srgbClr val="00B050"/>
              </a:buClr>
              <a:buFont typeface="Wingdings 3" panose="05040102010807070707" pitchFamily="18" charset="2"/>
              <a:buChar char=""/>
            </a:pPr>
            <a:r>
              <a:rPr lang="en-GB" sz="1530" dirty="0" smtClean="0"/>
              <a:t>Price</a:t>
            </a:r>
            <a:r>
              <a:rPr lang="en-GB" sz="1530" dirty="0"/>
              <a:t>, i.e. </a:t>
            </a:r>
          </a:p>
          <a:p>
            <a:pPr marL="1200150" lvl="2" indent="-285750">
              <a:buClr>
                <a:srgbClr val="00B050"/>
              </a:buClr>
              <a:buFont typeface="Wingdings 3" panose="05040102010807070707" pitchFamily="18" charset="2"/>
              <a:buChar char=""/>
            </a:pPr>
            <a:r>
              <a:rPr lang="en-US" sz="1530" dirty="0" smtClean="0"/>
              <a:t>What </a:t>
            </a:r>
            <a:r>
              <a:rPr lang="en-US" sz="1530" dirty="0"/>
              <a:t>customers are prepared to pay </a:t>
            </a:r>
          </a:p>
          <a:p>
            <a:pPr marL="1200150" lvl="2" indent="-285750">
              <a:buClr>
                <a:srgbClr val="00B050"/>
              </a:buClr>
              <a:buFont typeface="Wingdings 3" panose="05040102010807070707" pitchFamily="18" charset="2"/>
              <a:buChar char=""/>
            </a:pPr>
            <a:r>
              <a:rPr lang="en-GB" sz="1530" dirty="0" smtClean="0"/>
              <a:t>Compare </a:t>
            </a:r>
            <a:r>
              <a:rPr lang="en-GB" sz="1530" dirty="0"/>
              <a:t>price to competitors </a:t>
            </a:r>
          </a:p>
          <a:p>
            <a:pPr marL="742950" lvl="1" indent="-285750">
              <a:buClr>
                <a:srgbClr val="00B050"/>
              </a:buClr>
              <a:buFont typeface="Wingdings 3" panose="05040102010807070707" pitchFamily="18" charset="2"/>
              <a:buChar char=""/>
            </a:pPr>
            <a:r>
              <a:rPr lang="en-GB" sz="1530" dirty="0" smtClean="0"/>
              <a:t>Place</a:t>
            </a:r>
            <a:r>
              <a:rPr lang="en-GB" sz="1530" dirty="0"/>
              <a:t>, i.e. </a:t>
            </a:r>
          </a:p>
          <a:p>
            <a:pPr marL="1200150" lvl="2" indent="-285750">
              <a:buClr>
                <a:srgbClr val="00B050"/>
              </a:buClr>
              <a:buFont typeface="Wingdings 3" panose="05040102010807070707" pitchFamily="18" charset="2"/>
              <a:buChar char=""/>
            </a:pPr>
            <a:r>
              <a:rPr lang="en-US" sz="1530" dirty="0" smtClean="0"/>
              <a:t>Accessibility </a:t>
            </a:r>
            <a:r>
              <a:rPr lang="en-US" sz="1530" dirty="0"/>
              <a:t>(e.g. ease of purchase) </a:t>
            </a:r>
          </a:p>
          <a:p>
            <a:pPr marL="1200150" lvl="2" indent="-285750">
              <a:buClr>
                <a:srgbClr val="00B050"/>
              </a:buClr>
              <a:buFont typeface="Wingdings 3" panose="05040102010807070707" pitchFamily="18" charset="2"/>
              <a:buChar char=""/>
            </a:pPr>
            <a:r>
              <a:rPr lang="en-US" sz="1530" dirty="0" smtClean="0"/>
              <a:t>Types </a:t>
            </a:r>
            <a:r>
              <a:rPr lang="en-US" sz="1530" dirty="0"/>
              <a:t>of outlets (e.g. shop, market, Internet) </a:t>
            </a:r>
          </a:p>
          <a:p>
            <a:pPr marL="742950" lvl="1" indent="-285750">
              <a:buClr>
                <a:srgbClr val="00B050"/>
              </a:buClr>
              <a:buFont typeface="Wingdings 3" panose="05040102010807070707" pitchFamily="18" charset="2"/>
              <a:buChar char=""/>
            </a:pPr>
            <a:r>
              <a:rPr lang="en-GB" sz="1530" dirty="0" smtClean="0"/>
              <a:t>Promotion</a:t>
            </a:r>
            <a:r>
              <a:rPr lang="en-GB" sz="1530" dirty="0"/>
              <a:t>, i.e. </a:t>
            </a:r>
          </a:p>
          <a:p>
            <a:pPr marL="1200150" lvl="2" indent="-285750">
              <a:buClr>
                <a:srgbClr val="00B050"/>
              </a:buClr>
              <a:buFont typeface="Wingdings 3" panose="05040102010807070707" pitchFamily="18" charset="2"/>
              <a:buChar char=""/>
            </a:pPr>
            <a:r>
              <a:rPr lang="en-US" sz="1530" dirty="0" smtClean="0"/>
              <a:t>Creating </a:t>
            </a:r>
            <a:r>
              <a:rPr lang="en-US" sz="1530" dirty="0"/>
              <a:t>customer awareness (e.g. communicating with customers) </a:t>
            </a:r>
          </a:p>
          <a:p>
            <a:endParaRPr lang="en-GB" sz="1530" dirty="0"/>
          </a:p>
        </p:txBody>
      </p:sp>
      <p:sp>
        <p:nvSpPr>
          <p:cNvPr id="14" name="Title 2"/>
          <p:cNvSpPr>
            <a:spLocks noGrp="1"/>
          </p:cNvSpPr>
          <p:nvPr>
            <p:ph type="title"/>
          </p:nvPr>
        </p:nvSpPr>
        <p:spPr>
          <a:xfrm>
            <a:off x="70266" y="72008"/>
            <a:ext cx="8859452" cy="548680"/>
          </a:xfrm>
        </p:spPr>
        <p:txBody>
          <a:bodyPr>
            <a:noAutofit/>
          </a:bodyPr>
          <a:lstStyle/>
          <a:p>
            <a:r>
              <a:rPr lang="en-US" sz="2800" dirty="0" smtClean="0"/>
              <a:t>P8.1 – Use Business Tools To Propose a Marketing Strategy</a:t>
            </a:r>
            <a:endParaRPr lang="en-US" sz="2800" dirty="0"/>
          </a:p>
        </p:txBody>
      </p:sp>
    </p:spTree>
    <p:extLst>
      <p:ext uri="{BB962C8B-B14F-4D97-AF65-F5344CB8AC3E}">
        <p14:creationId xmlns:p14="http://schemas.microsoft.com/office/powerpoint/2010/main" val="1640573520"/>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 - LO1 - Cambridge Technical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76DD945F-B7B0-4691-A0D0-E2EAD6DA23B3}">
  <ds:schemaRefs>
    <ds:schemaRef ds:uri="http://schemas.microsoft.com/office/2006/documentManagement/types"/>
    <ds:schemaRef ds:uri="http://purl.org/dc/dcmitype/"/>
    <ds:schemaRef ds:uri="http://purl.org/dc/terms/"/>
    <ds:schemaRef ds:uri="http://purl.org/dc/elements/1.1/"/>
    <ds:schemaRef ds:uri="http://www.w3.org/XML/1998/namespace"/>
    <ds:schemaRef ds:uri="http://schemas.microsoft.com/office/2006/metadata/propertie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Enderoth</Template>
  <TotalTime>58011</TotalTime>
  <Words>7117</Words>
  <Application>Microsoft Office PowerPoint</Application>
  <PresentationFormat>On-screen Show (4:3)</PresentationFormat>
  <Paragraphs>459</Paragraphs>
  <Slides>35</Slides>
  <Notes>35</Notes>
  <HiddenSlides>0</HiddenSlides>
  <MMClips>10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35</vt:i4>
      </vt:variant>
    </vt:vector>
  </HeadingPairs>
  <TitlesOfParts>
    <vt:vector size="45" baseType="lpstr">
      <vt:lpstr>Arial</vt:lpstr>
      <vt:lpstr>Calibri</vt:lpstr>
      <vt:lpstr>Lucida Sans Unicode</vt:lpstr>
      <vt:lpstr>Segoe UI</vt:lpstr>
      <vt:lpstr>Times New Roman</vt:lpstr>
      <vt:lpstr>Verdana</vt:lpstr>
      <vt:lpstr>Wingdings</vt:lpstr>
      <vt:lpstr>Wingdings 2</vt:lpstr>
      <vt:lpstr>Wingdings 3</vt:lpstr>
      <vt:lpstr>Enderoth</vt:lpstr>
      <vt:lpstr>PowerPoint Presentation</vt:lpstr>
      <vt:lpstr>Calculating the Points</vt:lpstr>
      <vt:lpstr>Qualification Grade Table - Diploma</vt:lpstr>
      <vt:lpstr>Qualification Grade Table – Foundation Diploma</vt:lpstr>
      <vt:lpstr>Qualification Grade Table – Technical Diploma</vt:lpstr>
      <vt:lpstr>Unit 01 – Learning Outcome (LO) Weightings</vt:lpstr>
      <vt:lpstr>Assessment Criteria</vt:lpstr>
      <vt:lpstr>LO5 – INK Scenario </vt:lpstr>
      <vt:lpstr>P8.1 – Use Business Tools To Propose a Marketing Strategy</vt:lpstr>
      <vt:lpstr>P8.1 – Propose a Marketing Strategy – Ansoff’s Matrix</vt:lpstr>
      <vt:lpstr>P8.1 – Propose a Marketing Strategy – Ansoff’s Matrix</vt:lpstr>
      <vt:lpstr>P8.1 – Propose a Marketing Strategy – Ansoff’s Matrix</vt:lpstr>
      <vt:lpstr>P8.2 – Propose a Marketing Strategy – Product Portfolio Analysis</vt:lpstr>
      <vt:lpstr>P8.2 – Propose a Marketing Strategy – Product Portfolio Analysis</vt:lpstr>
      <vt:lpstr>P8.3 –Propose a Marketing Strategy – Porter’s Strategy</vt:lpstr>
      <vt:lpstr>P8.4 –Propose a Marketing Strategy – SWOT Analysis</vt:lpstr>
      <vt:lpstr>P8.4 –Propose a Marketing Strategy – SWOT Analysis</vt:lpstr>
      <vt:lpstr>P8.4 –Propose a Marketing Strategy – SWOT Analysis</vt:lpstr>
      <vt:lpstr>P8.5 – Propose a Marketing Strategy – STEEPLE Analysis</vt:lpstr>
      <vt:lpstr>P8.5 – Propose a Marketing Strategy – STEEPLE Analysis</vt:lpstr>
      <vt:lpstr>P8.5 – Propose a Marketing Strategy – STEEPLE Analysis</vt:lpstr>
      <vt:lpstr>P8.5 – Propose a Marketing Strategy – STEEPLE Analysis</vt:lpstr>
      <vt:lpstr>P8.5 – Propose a Marketing Strategy – STEEPLE Analysis</vt:lpstr>
      <vt:lpstr>P8.6 – Propose a Marketing Strategy – Marketing Mix (4P)</vt:lpstr>
      <vt:lpstr>P8.6 – Propose a Marketing Strategy – Marketing Mix (4P)</vt:lpstr>
      <vt:lpstr>P8.6 – Propose a Marketing Strategy – Marketing Mix (4P)</vt:lpstr>
      <vt:lpstr>P8.6 – Propose a Marketing Strategy – Marketing Mix (4P)</vt:lpstr>
      <vt:lpstr>P8.6 – Propose a Marketing Strategy – Marketing Mix (4P)</vt:lpstr>
      <vt:lpstr>P8.6 – Propose a Marketing Strategy – Marketing Mix (4P)</vt:lpstr>
      <vt:lpstr>P8.6 – Propose a Marketing Strategy – Marketing Mix (4P)</vt:lpstr>
      <vt:lpstr>P8.6 – Propose a Marketing Strategy – Marketing Mix (4P)</vt:lpstr>
      <vt:lpstr>P8.6 – Propose a Marketing Strategy – Marketing Mix (4P)</vt:lpstr>
      <vt:lpstr>P8.6 – Propose a Marketing Strategy – Marketing Mix (4P)</vt:lpstr>
      <vt:lpstr>M4.1 – Assess The Use of Business Tools</vt:lpstr>
      <vt:lpstr>LO5 – Assessment Tasks</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LO5 - Be Able To Use Business Tools to Propose Marketing Strategies</dc:title>
  <dc:subject>eBusiness</dc:subject>
  <dc:creator>Enderoth</dc:creator>
  <cp:lastModifiedBy>Stephen Rafferty</cp:lastModifiedBy>
  <cp:revision>1750</cp:revision>
  <cp:lastPrinted>2014-01-22T18:25:48Z</cp:lastPrinted>
  <dcterms:created xsi:type="dcterms:W3CDTF">2008-03-12T11:01:44Z</dcterms:created>
  <dcterms:modified xsi:type="dcterms:W3CDTF">2017-07-25T20:43:06Z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